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  <p:sldMasterId id="2147483843" r:id="rId2"/>
    <p:sldMasterId id="2147483904" r:id="rId3"/>
  </p:sldMasterIdLst>
  <p:notesMasterIdLst>
    <p:notesMasterId r:id="rId26"/>
  </p:notesMasterIdLst>
  <p:sldIdLst>
    <p:sldId id="257" r:id="rId4"/>
    <p:sldId id="303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40" r:id="rId14"/>
    <p:sldId id="331" r:id="rId15"/>
    <p:sldId id="341" r:id="rId16"/>
    <p:sldId id="332" r:id="rId17"/>
    <p:sldId id="339" r:id="rId18"/>
    <p:sldId id="344" r:id="rId19"/>
    <p:sldId id="333" r:id="rId20"/>
    <p:sldId id="334" r:id="rId21"/>
    <p:sldId id="342" r:id="rId22"/>
    <p:sldId id="345" r:id="rId23"/>
    <p:sldId id="337" r:id="rId24"/>
    <p:sldId id="294" r:id="rId25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8C5"/>
    <a:srgbClr val="1C3D74"/>
    <a:srgbClr val="0096E3"/>
    <a:srgbClr val="73B82B"/>
    <a:srgbClr val="F18500"/>
    <a:srgbClr val="10746A"/>
    <a:srgbClr val="8D3786"/>
    <a:srgbClr val="CDA60C"/>
    <a:srgbClr val="EC008C"/>
    <a:srgbClr val="2DB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4" autoAdjust="0"/>
    <p:restoredTop sz="83842" autoAdjust="0"/>
  </p:normalViewPr>
  <p:slideViewPr>
    <p:cSldViewPr snapToGrid="0" snapToObjects="1">
      <p:cViewPr>
        <p:scale>
          <a:sx n="170" d="100"/>
          <a:sy n="170" d="100"/>
        </p:scale>
        <p:origin x="1488" y="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0859996977948773"/>
          <c:y val="1.446726273736742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009355875836059E-2"/>
          <c:y val="0.13986788302602043"/>
          <c:w val="0.67931177666812181"/>
          <c:h val="0.760215539922159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A9-4D25-9A08-E785591F91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A9-4D25-9A08-E785591F91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A9-4D25-9A08-E785591F91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A9-4D25-9A08-E785591F91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A9-4D25-9A08-E785591F91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A9-4D25-9A08-E785591F91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CA9-4D25-9A08-E785591F912F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A9-4D25-9A08-E785591F9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9977572318967052"/>
          <c:y val="0.1928179891354784"/>
          <c:w val="0.30022436435136202"/>
          <c:h val="0.65283604829086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4416114174553275"/>
          <c:y val="1.40625433274614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531567990058079E-2"/>
          <c:y val="0.11931885404850991"/>
          <c:w val="0.63197913902634784"/>
          <c:h val="0.6530898773914934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1-495A-8996-44DF7C239E0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1-495A-8996-44DF7C239E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1-495A-8996-44DF7C239E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1-495A-8996-44DF7C239E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1-495A-8996-44DF7C239E0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51-495A-8996-44DF7C239E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51-495A-8996-44DF7C239E04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51-495A-8996-44DF7C239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237616"/>
        <c:axId val="774982448"/>
      </c:barChart>
      <c:valAx>
        <c:axId val="7749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056497372130657"/>
          <c:y val="0.23026675851480399"/>
          <c:w val="0.24631125718087762"/>
          <c:h val="0.606979607086511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39648043799212601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17085530237922"/>
          <c:y val="0.11931885404850991"/>
          <c:w val="0.59848297447332355"/>
          <c:h val="0.8005206631307784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79-46EC-ACD0-05064C0E4F1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79-46EC-ACD0-05064C0E4F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79-46EC-ACD0-05064C0E4F1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79-46EC-ACD0-05064C0E4F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79-46EC-ACD0-05064C0E4F1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E79-46EC-ACD0-05064C0E4F1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79-46EC-ACD0-05064C0E4F15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E79-46EC-ACD0-05064C0E4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853237616"/>
        <c:axId val="774982448"/>
      </c:barChart>
      <c:valAx>
        <c:axId val="77498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396512040726835"/>
          <c:y val="9.6391868962480462E-2"/>
          <c:w val="0.2760348679438433"/>
          <c:h val="0.8092373063621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F77-CFCE-A445-8E2C-54D16F9EECCC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42D00-D33B-6747-961F-9152114F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13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69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Proportion of the total genetic variance contained in a subpopulation relative to the total genetic variance </a:t>
            </a:r>
          </a:p>
          <a:p>
            <a:pPr marL="171450" marR="0" lvl="0" indent="-17145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 of population differentiation due to genetic structure, thus a measure of genetic differentiation and when species diverge in the presence of gene flow</a:t>
            </a:r>
            <a:r>
              <a:rPr lang="en-GB" sz="9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selection strongly influences </a:t>
            </a:r>
            <a:r>
              <a:rPr lang="en-GB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GB" sz="9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values, such that closely related groups are indistinguishable, displaying </a:t>
            </a:r>
            <a:r>
              <a:rPr lang="en-GB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panmixis</a:t>
            </a:r>
            <a:r>
              <a:rPr lang="en-GB" dirty="0">
                <a:effectLst/>
              </a:rPr>
              <a:t> </a:t>
            </a:r>
          </a:p>
          <a:p>
            <a:pPr marL="171450" indent="-171450">
              <a:buFontTx/>
              <a:buChar char="-"/>
            </a:pPr>
            <a:endParaRPr lang="en-GB" dirty="0">
              <a:effectLst/>
            </a:endParaRPr>
          </a:p>
          <a:p>
            <a:pPr marL="171450" indent="-171450">
              <a:buFontTx/>
              <a:buChar char="-"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 nucleotide divergence between two populations </a:t>
            </a:r>
          </a:p>
          <a:p>
            <a:pPr marL="171450" indent="-171450">
              <a:buFontTx/>
              <a:buChar char="-"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measure showing the patterns of genetic divergence between populations as a function of nucleotide diversity revealing differential gene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59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do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22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57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do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22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do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82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17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04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7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do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0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5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Intro – Vi to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16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 collection and curation, building of the webapp along with statistical analysis to be undertaken with integrative capacity.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6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Liam to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6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Liam – will need some additional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43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39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Nucleotide diversity is a concept in molecular genetics measuring the degree of polymorphism within a population. 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</a:t>
            </a: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Li in 1979 first introduced the measure of nucleotide diversity</a:t>
            </a:r>
            <a:r>
              <a:rPr lang="en-GB" sz="9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Average number of nucleotide differences per site between two DNA sequences in all possible pairs within the same population, (this is denoted as Pi)</a:t>
            </a:r>
          </a:p>
          <a:p>
            <a:pPr marL="171450" marR="0" lvl="0" indent="-17145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combined with other measures of populations genomics, e.g., haplotype diversity</a:t>
            </a:r>
          </a:p>
          <a:p>
            <a:pPr marL="171450" marR="0" lvl="0" indent="-17145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haplotype is a set of DNA polymorphisms inherited together and can be a combination of alleles or set of SNPs found on the same chromosome.</a:t>
            </a:r>
          </a:p>
          <a:p>
            <a:pPr marL="171450" marR="0" lvl="0" indent="-17145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 diversity represents the probability that two randomly sampled alleles are different and can be implicated by a number of different processes</a:t>
            </a:r>
          </a:p>
          <a:p>
            <a:pPr marL="171450" marR="0" lvl="0" indent="-17145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 of the uniqueness of a particular haplotype in a given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42D00-D33B-6747-961F-9152114FB4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47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D497-C13F-6044-A211-40616A07D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1"/>
            <a:ext cx="8568000" cy="294142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13417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column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496620" y="1309603"/>
            <a:ext cx="6380681" cy="28083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96620" y="4176072"/>
            <a:ext cx="638068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47394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7339" y="1322601"/>
            <a:ext cx="8578850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461591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79400" y="250826"/>
            <a:ext cx="8597901" cy="3867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</p:spTree>
    <p:extLst>
      <p:ext uri="{BB962C8B-B14F-4D97-AF65-F5344CB8AC3E}">
        <p14:creationId xmlns:p14="http://schemas.microsoft.com/office/powerpoint/2010/main" val="243658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203484" y="1234649"/>
            <a:ext cx="2219675" cy="1349665"/>
            <a:chOff x="1985262" y="1786188"/>
            <a:chExt cx="3594613" cy="25795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2DB8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2DB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3299430" y="1210655"/>
            <a:ext cx="2156489" cy="1349665"/>
            <a:chOff x="1985262" y="1786188"/>
            <a:chExt cx="3594613" cy="25795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8D37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6" cy="10321"/>
            </a:xfrm>
            <a:prstGeom prst="line">
              <a:avLst/>
            </a:prstGeom>
            <a:ln w="28575">
              <a:solidFill>
                <a:srgbClr val="8D37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6395376" y="1210655"/>
            <a:ext cx="2184743" cy="1349665"/>
            <a:chOff x="1985262" y="1786188"/>
            <a:chExt cx="3594613" cy="25795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107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4" cy="10321"/>
            </a:xfrm>
            <a:prstGeom prst="line">
              <a:avLst/>
            </a:prstGeom>
            <a:ln w="28575">
              <a:solidFill>
                <a:srgbClr val="107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1800890" y="2785639"/>
            <a:ext cx="2268189" cy="1349665"/>
            <a:chOff x="1985262" y="1786188"/>
            <a:chExt cx="3594613" cy="25795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18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F1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4949634" y="2785639"/>
            <a:ext cx="2289366" cy="1349665"/>
            <a:chOff x="1985262" y="1786188"/>
            <a:chExt cx="3594613" cy="25795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3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73B82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71937"/>
              <a:ext cx="3407805" cy="10321"/>
            </a:xfrm>
            <a:prstGeom prst="line">
              <a:avLst/>
            </a:prstGeom>
            <a:ln w="28575">
              <a:solidFill>
                <a:srgbClr val="73B8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11096"/>
            <a:ext cx="8672097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47687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48A56A-D03E-7C4E-AE8E-F896E6A5A11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6463332"/>
              </p:ext>
            </p:extLst>
          </p:nvPr>
        </p:nvGraphicFramePr>
        <p:xfrm>
          <a:off x="2925649" y="1218723"/>
          <a:ext cx="4923808" cy="3149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583801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844C2-66A4-7347-BB76-EF1AA2EFEA8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4693725"/>
              </p:ext>
            </p:extLst>
          </p:nvPr>
        </p:nvGraphicFramePr>
        <p:xfrm>
          <a:off x="3380198" y="1259540"/>
          <a:ext cx="5003514" cy="329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970813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8E69A5-8A32-3B48-8662-8A79DC2E092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4297787"/>
              </p:ext>
            </p:extLst>
          </p:nvPr>
        </p:nvGraphicFramePr>
        <p:xfrm>
          <a:off x="2586555" y="1209354"/>
          <a:ext cx="5804951" cy="302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314826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FD6674-8208-4117-92B8-8BA50FAB180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5052084"/>
              </p:ext>
            </p:extLst>
          </p:nvPr>
        </p:nvGraphicFramePr>
        <p:xfrm>
          <a:off x="287338" y="168965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>
                          <a:latin typeface="FS Sally Trial Medium" panose="02000503070000020004" pitchFamily="2" charset="77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</a:t>
                      </a:r>
                      <a:endParaRPr lang="en-US" sz="900" dirty="0"/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AC98B-3184-4158-8DB1-FD0896BAEA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1761083"/>
              </p:ext>
            </p:extLst>
          </p:nvPr>
        </p:nvGraphicFramePr>
        <p:xfrm>
          <a:off x="287338" y="315380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>
                          <a:latin typeface="FS Sally Trial Medium" panose="02000503070000020004" pitchFamily="2" charset="77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</a:t>
                      </a:r>
                      <a:endParaRPr lang="en-US" sz="900" dirty="0"/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60D497-C13F-6044-A211-40616A07D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8568000" cy="21323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833570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11C00-D549-464E-ADFA-3C1836754071}"/>
              </a:ext>
            </a:extLst>
          </p:cNvPr>
          <p:cNvSpPr txBox="1"/>
          <p:nvPr userDrawn="1"/>
        </p:nvSpPr>
        <p:spPr>
          <a:xfrm>
            <a:off x="3282511" y="1820461"/>
            <a:ext cx="277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1" y="3108935"/>
            <a:ext cx="3927584" cy="14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92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1" y="1821673"/>
            <a:ext cx="3927584" cy="14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C147732-D245-FB43-B9C7-22E9D5472E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1311275"/>
            <a:ext cx="4186238" cy="295274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 lang="en-GB" sz="1400" b="0" i="0" smtClean="0">
                <a:solidFill>
                  <a:srgbClr val="1C3D7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lv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usu</a:t>
            </a:r>
            <a:r>
              <a:rPr lang="en-US" dirty="0"/>
              <a:t> </a:t>
            </a:r>
            <a:r>
              <a:rPr lang="en-US" dirty="0" err="1"/>
              <a:t>purto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</a:t>
            </a:r>
            <a:r>
              <a:rPr lang="en-US" dirty="0" err="1"/>
              <a:t>accusata</a:t>
            </a:r>
            <a:r>
              <a:rPr lang="en-US" dirty="0"/>
              <a:t> no, mea </a:t>
            </a:r>
            <a:r>
              <a:rPr lang="en-US" dirty="0" err="1"/>
              <a:t>ceteros</a:t>
            </a:r>
            <a:r>
              <a:rPr lang="en-US" dirty="0"/>
              <a:t> </a:t>
            </a:r>
            <a:r>
              <a:rPr lang="en-US" dirty="0" err="1"/>
              <a:t>antiopam</a:t>
            </a:r>
            <a:r>
              <a:rPr lang="en-US" dirty="0"/>
              <a:t> no. </a:t>
            </a:r>
            <a:r>
              <a:rPr lang="en-US" dirty="0" err="1"/>
              <a:t>Ea</a:t>
            </a:r>
            <a:r>
              <a:rPr lang="en-US" dirty="0"/>
              <a:t> qui facer </a:t>
            </a:r>
            <a:r>
              <a:rPr lang="en-US" dirty="0" err="1"/>
              <a:t>legimus</a:t>
            </a:r>
            <a:r>
              <a:rPr lang="en-US" dirty="0"/>
              <a:t>, quo semper </a:t>
            </a:r>
            <a:r>
              <a:rPr lang="en-US" dirty="0" err="1"/>
              <a:t>appellantur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. Ne per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sententiae</a:t>
            </a:r>
            <a:r>
              <a:rPr lang="en-US" dirty="0"/>
              <a:t>. </a:t>
            </a:r>
            <a:r>
              <a:rPr lang="en-US" dirty="0" err="1"/>
              <a:t>Pri</a:t>
            </a:r>
            <a:r>
              <a:rPr lang="en-US" dirty="0"/>
              <a:t> ad </a:t>
            </a:r>
            <a:r>
              <a:rPr lang="en-US" dirty="0" err="1"/>
              <a:t>purto</a:t>
            </a:r>
            <a:r>
              <a:rPr lang="en-US" dirty="0"/>
              <a:t> </a:t>
            </a:r>
            <a:r>
              <a:rPr lang="en-US" dirty="0" err="1"/>
              <a:t>euripidis</a:t>
            </a:r>
            <a:r>
              <a:rPr lang="en-US" dirty="0"/>
              <a:t> </a:t>
            </a:r>
            <a:r>
              <a:rPr lang="en-US" dirty="0" err="1"/>
              <a:t>definiebas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ex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accusam</a:t>
            </a:r>
            <a:r>
              <a:rPr lang="en-US" dirty="0"/>
              <a:t>.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102203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38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79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38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49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64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4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1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28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882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0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79950" y="1311276"/>
            <a:ext cx="4186238" cy="2791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4176072"/>
            <a:ext cx="4186238" cy="879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90828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46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71615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32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1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45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84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366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12000">
              <a:srgbClr val="1C3D74"/>
            </a:gs>
            <a:gs pos="100000">
              <a:srgbClr val="2DB8C5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212814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Cover 1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40104469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gradFill flip="none" rotWithShape="1">
          <a:gsLst>
            <a:gs pos="74000">
              <a:srgbClr val="10746A"/>
            </a:gs>
            <a:gs pos="18000">
              <a:srgbClr val="0096E3">
                <a:lumMod val="90000"/>
                <a:lumOff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19369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7512" y="1311276"/>
            <a:ext cx="2098675" cy="2773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7" y="1322602"/>
            <a:ext cx="6361375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2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51618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9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gradFill flip="none" rotWithShape="1">
          <a:gsLst>
            <a:gs pos="0">
              <a:srgbClr val="73B82B">
                <a:lumMod val="88000"/>
                <a:lumOff val="12000"/>
              </a:srgbClr>
            </a:gs>
            <a:gs pos="97312">
              <a:srgbClr val="10746A"/>
            </a:gs>
            <a:gs pos="59000">
              <a:srgbClr val="10746A">
                <a:lumMod val="94000"/>
                <a:lumOff val="6000"/>
              </a:srgbClr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660772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>
          <a:gsLst>
            <a:gs pos="0">
              <a:srgbClr val="73B82B">
                <a:lumMod val="88000"/>
                <a:lumOff val="12000"/>
              </a:srgbClr>
            </a:gs>
            <a:gs pos="69000">
              <a:srgbClr val="2DB8C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418779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gradFill flip="none" rotWithShape="1">
          <a:gsLst>
            <a:gs pos="85484">
              <a:srgbClr val="8D3786"/>
            </a:gs>
            <a:gs pos="19000">
              <a:srgbClr val="EC00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0555885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gradFill flip="none" rotWithShape="1">
          <a:gsLst>
            <a:gs pos="3226">
              <a:srgbClr val="8D3786"/>
            </a:gs>
            <a:gs pos="35000">
              <a:srgbClr val="8D3786"/>
            </a:gs>
            <a:gs pos="100000">
              <a:srgbClr val="F18500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08686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D51F31A-86D2-8C4F-A1A9-C88372B37B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4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7" y="1322602"/>
            <a:ext cx="6361375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84004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942392-5A1D-4B43-9FC3-CF83A59FC5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5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76976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47593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67513" y="1322601"/>
            <a:ext cx="2098675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67512" y="417795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86992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4305300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4305302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8626" y="2877213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8624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36850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column text + 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2847" y="1322601"/>
            <a:ext cx="2763341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2847" y="4177950"/>
            <a:ext cx="2763341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742964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C147732-D245-FB43-B9C7-22E9D5472E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551" y="1311275"/>
            <a:ext cx="2697855" cy="295274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 lang="en-GB" sz="1400" b="0" i="0" smtClean="0">
                <a:solidFill>
                  <a:srgbClr val="1C3D7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1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3B30F1-BEAB-1D48-98D9-E0838B9BE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t="86937"/>
          <a:stretch/>
        </p:blipFill>
        <p:spPr>
          <a:xfrm>
            <a:off x="0" y="4471626"/>
            <a:ext cx="9144000" cy="671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ACAD1-D0A6-9749-A5C6-07C38D8E6F7D}"/>
              </a:ext>
            </a:extLst>
          </p:cNvPr>
          <p:cNvSpPr txBox="1"/>
          <p:nvPr userDrawn="1"/>
        </p:nvSpPr>
        <p:spPr>
          <a:xfrm>
            <a:off x="7926850" y="484663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9" y="4516570"/>
            <a:ext cx="1451177" cy="5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6">
          <p15:clr>
            <a:srgbClr val="F26B43"/>
          </p15:clr>
        </p15:guide>
        <p15:guide id="2" pos="1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46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812A37-E96D-5741-89BD-E8C59B839E20}"/>
              </a:ext>
            </a:extLst>
          </p:cNvPr>
          <p:cNvCxnSpPr/>
          <p:nvPr userDrawn="1"/>
        </p:nvCxnSpPr>
        <p:spPr>
          <a:xfrm>
            <a:off x="298188" y="4830791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520C207-021B-0440-8745-A5098991FAA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4" y="256127"/>
            <a:ext cx="2479361" cy="8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55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717" r:id="rId19"/>
    <p:sldLayoutId id="2147483765" r:id="rId20"/>
    <p:sldLayoutId id="2147483766" r:id="rId21"/>
    <p:sldLayoutId id="2147483767" r:id="rId22"/>
    <p:sldLayoutId id="2147483768" r:id="rId23"/>
    <p:sldLayoutId id="2147483769" r:id="rId24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58" userDrawn="1">
          <p15:clr>
            <a:srgbClr val="F26B43"/>
          </p15:clr>
        </p15:guide>
        <p15:guide id="3" pos="176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5585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  <p15:guide id="8" orient="horz" pos="690" userDrawn="1">
          <p15:clr>
            <a:srgbClr val="F26B43"/>
          </p15:clr>
        </p15:guide>
        <p15:guide id="9" orient="horz" pos="826" userDrawn="1">
          <p15:clr>
            <a:srgbClr val="F26B43"/>
          </p15:clr>
        </p15:guide>
        <p15:guide id="10" pos="2812" userDrawn="1">
          <p15:clr>
            <a:srgbClr val="F26B43"/>
          </p15:clr>
        </p15:guide>
        <p15:guide id="11" pos="2948" userDrawn="1">
          <p15:clr>
            <a:srgbClr val="F26B43"/>
          </p15:clr>
        </p15:guide>
        <p15:guide id="12" pos="1474" userDrawn="1">
          <p15:clr>
            <a:srgbClr val="F26B43"/>
          </p15:clr>
        </p15:guide>
        <p15:guide id="13" pos="4263" userDrawn="1">
          <p15:clr>
            <a:srgbClr val="F26B43"/>
          </p15:clr>
        </p15:guide>
        <p15:guide id="14" orient="horz" pos="2822" userDrawn="1">
          <p15:clr>
            <a:srgbClr val="F26B43"/>
          </p15:clr>
        </p15:guide>
        <p15:guide id="15" orient="horz" pos="2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8.wdp"/><Relationship Id="rId18" Type="http://schemas.microsoft.com/office/2007/relationships/hdphoto" Target="../media/hdphoto13.wdp"/><Relationship Id="rId26" Type="http://schemas.microsoft.com/office/2007/relationships/hdphoto" Target="../media/hdphoto21.wdp"/><Relationship Id="rId3" Type="http://schemas.openxmlformats.org/officeDocument/2006/relationships/image" Target="../media/image6.png"/><Relationship Id="rId21" Type="http://schemas.microsoft.com/office/2007/relationships/hdphoto" Target="../media/hdphoto16.wdp"/><Relationship Id="rId7" Type="http://schemas.microsoft.com/office/2007/relationships/hdphoto" Target="../media/hdphoto2.wdp"/><Relationship Id="rId12" Type="http://schemas.microsoft.com/office/2007/relationships/hdphoto" Target="../media/hdphoto7.wdp"/><Relationship Id="rId17" Type="http://schemas.microsoft.com/office/2007/relationships/hdphoto" Target="../media/hdphoto12.wdp"/><Relationship Id="rId25" Type="http://schemas.microsoft.com/office/2007/relationships/hdphoto" Target="../media/hdphoto20.wdp"/><Relationship Id="rId2" Type="http://schemas.openxmlformats.org/officeDocument/2006/relationships/image" Target="../media/image5.png"/><Relationship Id="rId16" Type="http://schemas.microsoft.com/office/2007/relationships/hdphoto" Target="../media/hdphoto11.wdp"/><Relationship Id="rId20" Type="http://schemas.microsoft.com/office/2007/relationships/hdphoto" Target="../media/hdphoto15.wdp"/><Relationship Id="rId29" Type="http://schemas.microsoft.com/office/2007/relationships/hdphoto" Target="../media/hdphoto24.wdp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.png"/><Relationship Id="rId11" Type="http://schemas.microsoft.com/office/2007/relationships/hdphoto" Target="../media/hdphoto6.wdp"/><Relationship Id="rId24" Type="http://schemas.microsoft.com/office/2007/relationships/hdphoto" Target="../media/hdphoto19.wdp"/><Relationship Id="rId5" Type="http://schemas.microsoft.com/office/2007/relationships/hdphoto" Target="../media/hdphoto1.wdp"/><Relationship Id="rId15" Type="http://schemas.microsoft.com/office/2007/relationships/hdphoto" Target="../media/hdphoto10.wdp"/><Relationship Id="rId23" Type="http://schemas.microsoft.com/office/2007/relationships/hdphoto" Target="../media/hdphoto18.wdp"/><Relationship Id="rId28" Type="http://schemas.microsoft.com/office/2007/relationships/hdphoto" Target="../media/hdphoto23.wdp"/><Relationship Id="rId10" Type="http://schemas.microsoft.com/office/2007/relationships/hdphoto" Target="../media/hdphoto5.wdp"/><Relationship Id="rId19" Type="http://schemas.microsoft.com/office/2007/relationships/hdphoto" Target="../media/hdphoto14.wdp"/><Relationship Id="rId31" Type="http://schemas.microsoft.com/office/2007/relationships/hdphoto" Target="../media/hdphoto26.wdp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microsoft.com/office/2007/relationships/hdphoto" Target="../media/hdphoto9.wdp"/><Relationship Id="rId22" Type="http://schemas.microsoft.com/office/2007/relationships/hdphoto" Target="../media/hdphoto17.wdp"/><Relationship Id="rId27" Type="http://schemas.microsoft.com/office/2007/relationships/hdphoto" Target="../media/hdphoto22.wdp"/><Relationship Id="rId30" Type="http://schemas.microsoft.com/office/2007/relationships/hdphoto" Target="../media/hdphoto25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967765" y="502153"/>
            <a:ext cx="7304568" cy="11715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BIO727P </a:t>
            </a:r>
          </a:p>
          <a:p>
            <a:pPr algn="ctr">
              <a:spcBef>
                <a:spcPts val="0"/>
              </a:spcBef>
            </a:pP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Bioinformatics </a:t>
            </a:r>
          </a:p>
          <a:p>
            <a:pPr algn="ctr">
              <a:spcBef>
                <a:spcPts val="0"/>
              </a:spcBef>
            </a:pPr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 Development Group Project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57343" y="4141911"/>
            <a:ext cx="7696950" cy="766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Liam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 Bui,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Uppy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Gill, Liam Johnson &amp; Neha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Khairnar</a:t>
            </a:r>
            <a:endParaRPr lang="en-US" dirty="0">
              <a:solidFill>
                <a:schemeClr val="tx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5042D-0D22-5B41-B929-CB2ED420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998006"/>
            <a:ext cx="1769765" cy="186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8C146-293D-4D4B-BB72-07E1C4F9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AF6D4E-11D2-384F-B0AE-03194E4A181F}"/>
              </a:ext>
            </a:extLst>
          </p:cNvPr>
          <p:cNvSpPr txBox="1">
            <a:spLocks/>
          </p:cNvSpPr>
          <p:nvPr/>
        </p:nvSpPr>
        <p:spPr>
          <a:xfrm>
            <a:off x="711200" y="4090786"/>
            <a:ext cx="7870825" cy="117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500" b="1" dirty="0">
              <a:solidFill>
                <a:schemeClr val="tx1">
                  <a:lumMod val="85000"/>
                </a:schemeClr>
              </a:solidFill>
              <a:latin typeface="Tw Cen MT" panose="020B0602020104020603" pitchFamily="34" charset="77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868843-AA5B-DD4E-8DCD-4F256E64DCFA}"/>
              </a:ext>
            </a:extLst>
          </p:cNvPr>
          <p:cNvGrpSpPr/>
          <p:nvPr/>
        </p:nvGrpSpPr>
        <p:grpSpPr>
          <a:xfrm>
            <a:off x="2258843" y="1521229"/>
            <a:ext cx="4684296" cy="2569557"/>
            <a:chOff x="2242217" y="1565450"/>
            <a:chExt cx="4684296" cy="255862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343162-767C-5646-804E-F3607372DD24}"/>
                </a:ext>
              </a:extLst>
            </p:cNvPr>
            <p:cNvGrpSpPr/>
            <p:nvPr/>
          </p:nvGrpSpPr>
          <p:grpSpPr>
            <a:xfrm>
              <a:off x="2946131" y="1565450"/>
              <a:ext cx="2852304" cy="2558625"/>
              <a:chOff x="3337554" y="1652837"/>
              <a:chExt cx="2238223" cy="197739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EF0E198-9844-0141-81B8-961D13812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67" b="99020" l="4094" r="97008">
                            <a14:foregroundMark x1="86299" y1="34403" x2="86299" y2="34403"/>
                            <a14:foregroundMark x1="93150" y1="11586" x2="93150" y2="11586"/>
                            <a14:foregroundMark x1="94646" y1="7665" x2="94646" y2="7665"/>
                            <a14:foregroundMark x1="93701" y1="62299" x2="93701" y2="62299"/>
                            <a14:foregroundMark x1="92677" y1="68984" x2="92677" y2="68984"/>
                            <a14:foregroundMark x1="92677" y1="68984" x2="92677" y2="68984"/>
                            <a14:foregroundMark x1="59213" y1="93494" x2="59213" y2="93494"/>
                            <a14:foregroundMark x1="59685" y1="99020" x2="59685" y2="99020"/>
                            <a14:foregroundMark x1="84094" y1="38681" x2="84094" y2="38681"/>
                            <a14:foregroundMark x1="84094" y1="38681" x2="84094" y2="38681"/>
                            <a14:foregroundMark x1="24252" y1="47772" x2="24252" y2="47772"/>
                            <a14:foregroundMark x1="14882" y1="43850" x2="14882" y2="43850"/>
                            <a14:foregroundMark x1="13701" y1="11497" x2="13701" y2="11497"/>
                            <a14:foregroundMark x1="10866" y1="6952" x2="10866" y2="6952"/>
                            <a14:foregroundMark x1="15669" y1="82977" x2="15669" y2="82977"/>
                            <a14:foregroundMark x1="10630" y1="80303" x2="10630" y2="80303"/>
                            <a14:foregroundMark x1="10630" y1="80303" x2="10630" y2="80303"/>
                            <a14:foregroundMark x1="10630" y1="80303" x2="10630" y2="80303"/>
                            <a14:foregroundMark x1="12756" y1="79234" x2="12756" y2="79234"/>
                            <a14:foregroundMark x1="12756" y1="79234" x2="12756" y2="79234"/>
                            <a14:foregroundMark x1="12756" y1="79234" x2="12756" y2="79234"/>
                            <a14:foregroundMark x1="4173" y1="79501" x2="4173" y2="79501"/>
                            <a14:foregroundMark x1="4173" y1="79501" x2="4173" y2="79501"/>
                            <a14:foregroundMark x1="61260" y1="96168" x2="61260" y2="96168"/>
                            <a14:foregroundMark x1="45591" y1="96791" x2="45591" y2="96791"/>
                            <a14:foregroundMark x1="35433" y1="87968" x2="35433" y2="87968"/>
                            <a14:foregroundMark x1="36142" y1="82264" x2="36142" y2="82264"/>
                            <a14:foregroundMark x1="40000" y1="43226" x2="40000" y2="43226"/>
                            <a14:foregroundMark x1="42677" y1="43226" x2="42677" y2="43226"/>
                            <a14:foregroundMark x1="41575" y1="42959" x2="41575" y2="42959"/>
                            <a14:foregroundMark x1="44803" y1="45633" x2="44803" y2="45633"/>
                            <a14:foregroundMark x1="64173" y1="6952" x2="64173" y2="6952"/>
                            <a14:foregroundMark x1="97008" y1="4367" x2="97008" y2="4367"/>
                            <a14:foregroundMark x1="10472" y1="6328" x2="10472" y2="6328"/>
                          </a14:backgroundRemoval>
                        </a14:imgEffect>
                        <a14:imgEffect>
                          <a14:artisticCement/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53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37554" y="1652837"/>
                <a:ext cx="2238223" cy="197739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5E7D16F-9BA3-A742-A3DB-31EC7518A8DE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434707" y="1697512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F28B572-69B3-C442-9E3E-1014FD1580F7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285663" y="1885488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0876B5F-FFF2-924F-AED2-63244F115134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434707" y="2045196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2EAA96E-8021-A34B-A305-95C9BA1A8C7F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285663" y="2229075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7CECA1B-F7D9-7C4C-BD82-50AEB9AAA667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434707" y="2427203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CC661AE-F2A2-D840-93D6-D07BC01B63DE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434707" y="2790317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A8642E7-B3F9-7C41-A253-92AF9985847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285663" y="2593206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02585C5-823F-5645-9197-E43A5DB8AA74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136619" y="2040097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DC033D4-5878-7E4E-94C2-58CC2AC773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136619" y="2387781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19B4A34-746D-C447-A756-D8E075C5ECA6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5136619" y="2769788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DD634F9-8E7E-CD4A-BFDC-7FDE6BE5617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987575" y="2211199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DDFAB15-AB74-AC49-897E-52537F74E84D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987575" y="2593206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F0A31E9-831D-A345-854A-FE65661CB8B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829985" y="3127281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62CB14E-C4F2-4244-9F4C-17D12479612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829985" y="2037723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A5F6F82-032C-AE4D-8AAB-58916D14ECC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829985" y="2419730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DBE2346-0CF0-5A43-9DBE-54FBDA87C13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829985" y="2782844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AFC0863-DBBB-4F4F-9330-76B7B72C034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l="6876" t="51149" b="-1"/>
              <a:stretch/>
            </p:blipFill>
            <p:spPr>
              <a:xfrm flipH="1">
                <a:off x="4983302" y="2005294"/>
                <a:ext cx="108000" cy="13219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AB1EFC0-C5FD-D444-83A1-CDF443864DC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l="6876" t="51149" b="-1"/>
              <a:stretch/>
            </p:blipFill>
            <p:spPr>
              <a:xfrm flipH="1">
                <a:off x="4819931" y="1808936"/>
                <a:ext cx="108000" cy="13219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F57A869-01BD-5648-B5A4-371CB6B075D8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668751" y="1949512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5019843-953E-5C45-8545-62D92AC14809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668751" y="2261781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EB34547-312A-E746-94EC-88F8C07065CE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668751" y="2643788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5EEAFCC-9181-ED4D-826A-C1AD59C6F889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668751" y="3006902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30C0EF0-D249-5F4D-AA0C-B4074D140F3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506128" y="1959199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C2A1D5F-3A0F-F742-AD39-D76882E88B3A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497426" y="2748719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1AEA3534-1EDE-EF44-85E6-8C19798BFDC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497426" y="3111833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BE4DBDD-B04B-D84A-9DB2-0A9DED0A284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b="47542"/>
              <a:stretch/>
            </p:blipFill>
            <p:spPr>
              <a:xfrm flipH="1">
                <a:off x="4993073" y="2944581"/>
                <a:ext cx="108000" cy="145412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E77177F-BB50-6C4A-B378-2AC2C1EA90C5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b="47542"/>
              <a:stretch/>
            </p:blipFill>
            <p:spPr>
              <a:xfrm flipH="1">
                <a:off x="4673024" y="3361294"/>
                <a:ext cx="108000" cy="145412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3BF3F827-B41D-5949-AD87-1597E16961E4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378326" y="2192072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B9251CF-43F5-B542-A8C3-28EC0443898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332254" y="2622719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9885F1B-F078-8040-8F3E-34D2B00043BB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332254" y="2928501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41A5ED7-31E4-844F-A19C-FB984C6B9226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206504" y="2124295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7DF0760-4C80-8D46-8166-F6120E5D543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163272" y="2848592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7E7AFEF-7098-4643-904A-28F44C70573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l="6876" t="51149" b="-1"/>
              <a:stretch/>
            </p:blipFill>
            <p:spPr>
              <a:xfrm flipH="1">
                <a:off x="4170033" y="2606229"/>
                <a:ext cx="108000" cy="13219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F3127C7-57BC-4342-B90F-319EF0CBBBA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829001" y="2473950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42FCD89-0DB8-184F-AC0D-D2EB477E5664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010475" y="2637846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55AF4B8-69A6-674F-9568-F21687D24184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010165" y="2963993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1E73602-FE28-CA4F-B0D4-95AB166BCE7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b="47542"/>
              <a:stretch/>
            </p:blipFill>
            <p:spPr>
              <a:xfrm flipH="1">
                <a:off x="4262689" y="3195454"/>
                <a:ext cx="108000" cy="145412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CE65867-8BEF-764B-B26D-E0F3B94A26D9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857500" y="2845926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DD8A4427-CF08-DE41-B341-99BF39DE4C76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732079" y="3080658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3FD16071-F345-C847-AACC-84848112DF0D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b="47542"/>
              <a:stretch/>
            </p:blipFill>
            <p:spPr>
              <a:xfrm flipH="1">
                <a:off x="3550837" y="3306575"/>
                <a:ext cx="108000" cy="145412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24F73C4F-F9C9-1948-B595-B1BF73C95CFD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l="6876" t="51149" b="-1"/>
              <a:stretch/>
            </p:blipFill>
            <p:spPr>
              <a:xfrm flipH="1">
                <a:off x="3550130" y="3074101"/>
                <a:ext cx="108000" cy="132193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B46E727-BB4C-4E4B-A7A3-9AFA375C2B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371675" y="3142160"/>
                <a:ext cx="108000" cy="252000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8D69AA7-0A1E-2042-8FEF-ED901B1FFD4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l="6876" t="51149" b="-1"/>
              <a:stretch/>
            </p:blipFill>
            <p:spPr>
              <a:xfrm flipH="1">
                <a:off x="3638913" y="2447684"/>
                <a:ext cx="108000" cy="132193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0B59493-DAC9-4544-AA0B-1F5C668E33F2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5645" b="93387" l="9940" r="89458">
                            <a14:foregroundMark x1="65060" y1="5806" x2="65060" y2="5806"/>
                            <a14:foregroundMark x1="52410" y1="93387" x2="52410" y2="93387"/>
                          </a14:backgroundRemoval>
                        </a14:imgEffect>
                        <a14:imgEffect>
                          <a14:artisticLineDrawing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</a:extLst>
              </a:blip>
              <a:srcRect l="6876" t="51149" b="-1"/>
              <a:stretch/>
            </p:blipFill>
            <p:spPr>
              <a:xfrm flipH="1">
                <a:off x="3586199" y="1808936"/>
                <a:ext cx="108000" cy="132193"/>
              </a:xfrm>
              <a:prstGeom prst="rect">
                <a:avLst/>
              </a:prstGeom>
            </p:spPr>
          </p:pic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5AE5505-9909-C645-990D-87C6F6CD9011}"/>
                </a:ext>
              </a:extLst>
            </p:cNvPr>
            <p:cNvSpPr/>
            <p:nvPr/>
          </p:nvSpPr>
          <p:spPr>
            <a:xfrm>
              <a:off x="2242217" y="1932983"/>
              <a:ext cx="4684296" cy="147732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9000" b="1" cap="none" spc="0" dirty="0">
                  <a:ln w="12700" cap="rnd">
                    <a:solidFill>
                      <a:schemeClr val="tx1">
                        <a:lumMod val="95000"/>
                      </a:schemeClr>
                    </a:solidFill>
                    <a:prstDash val="solid"/>
                  </a:ln>
                  <a:gradFill flip="none" rotWithShape="1">
                    <a:gsLst>
                      <a:gs pos="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rgbClr val="002060"/>
                      </a:gs>
                      <a:gs pos="98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SNPEuro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389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Genetic Diversity Statistics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DB317-05F5-064B-96E6-681911E8D47C}"/>
              </a:ext>
            </a:extLst>
          </p:cNvPr>
          <p:cNvGrpSpPr/>
          <p:nvPr/>
        </p:nvGrpSpPr>
        <p:grpSpPr>
          <a:xfrm>
            <a:off x="304801" y="623782"/>
            <a:ext cx="8147393" cy="1965920"/>
            <a:chOff x="304801" y="623782"/>
            <a:chExt cx="8147393" cy="196592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4BABE83-9B6D-8A41-B202-ADC28D7F0477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726738"/>
              <a:ext cx="4841357" cy="146830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500" b="1" kern="1200">
                  <a:solidFill>
                    <a:srgbClr val="1C3D74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2000" b="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Nucleotide Diversity (Pi) </a:t>
              </a:r>
              <a:endParaRPr lang="en-GB" sz="2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endParaRPr>
            </a:p>
            <a:p>
              <a:pPr marL="628642" lvl="1" indent="-285750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Number of nucleotide differences per site between 2 DNA sequences in pairs in same population</a:t>
              </a:r>
            </a:p>
            <a:p>
              <a:pPr marL="628642" lvl="1" indent="-285750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628642" lvl="1" indent="-285750">
                <a:spcBef>
                  <a:spcPts val="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High – equal no.’s of nucleotides; Low – high proportion (variation) of certain nucleotides </a:t>
              </a:r>
            </a:p>
            <a:p>
              <a:pPr marL="342892" lvl="1" indent="0">
                <a:spcBef>
                  <a:spcPts val="0"/>
                </a:spcBef>
                <a:buClr>
                  <a:schemeClr val="accent3">
                    <a:lumMod val="50000"/>
                  </a:schemeClr>
                </a:buClr>
                <a:buNone/>
              </a:pPr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892" lvl="1" indent="0">
                <a:spcBef>
                  <a:spcPts val="0"/>
                </a:spcBef>
                <a:buClr>
                  <a:schemeClr val="accent3">
                    <a:lumMod val="50000"/>
                  </a:schemeClr>
                </a:buClr>
                <a:buNone/>
              </a:pPr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854FBFF-36DA-5E43-A018-41F11F7D8915}"/>
                </a:ext>
              </a:extLst>
            </p:cNvPr>
            <p:cNvGrpSpPr/>
            <p:nvPr/>
          </p:nvGrpSpPr>
          <p:grpSpPr>
            <a:xfrm>
              <a:off x="5762873" y="623782"/>
              <a:ext cx="2689321" cy="1166987"/>
              <a:chOff x="5848623" y="439727"/>
              <a:chExt cx="2689321" cy="116698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2B7CA1C-A89C-0145-86DA-B1C5E399DCF2}"/>
                  </a:ext>
                </a:extLst>
              </p:cNvPr>
              <p:cNvSpPr/>
              <p:nvPr/>
            </p:nvSpPr>
            <p:spPr>
              <a:xfrm>
                <a:off x="5848623" y="485850"/>
                <a:ext cx="2689321" cy="112086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7291FD-4E2E-6249-B6F6-6F6B7EA38499}"/>
                  </a:ext>
                </a:extLst>
              </p:cNvPr>
              <p:cNvGrpSpPr/>
              <p:nvPr/>
            </p:nvGrpSpPr>
            <p:grpSpPr>
              <a:xfrm>
                <a:off x="5925346" y="439727"/>
                <a:ext cx="2520296" cy="1104991"/>
                <a:chOff x="5418175" y="415551"/>
                <a:chExt cx="2520296" cy="110499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FD2ABCD-5311-0C48-AB97-E586C5FE8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18175" y="726738"/>
                  <a:ext cx="2513714" cy="793804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3402116-8BD4-394E-8B34-B3916565A1C7}"/>
                    </a:ext>
                  </a:extLst>
                </p:cNvPr>
                <p:cNvSpPr txBox="1"/>
                <p:nvPr/>
              </p:nvSpPr>
              <p:spPr>
                <a:xfrm>
                  <a:off x="5529408" y="426656"/>
                  <a:ext cx="1134991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w Cen MT" panose="020B0602020104020603" pitchFamily="34" charset="77"/>
                      <a:cs typeface="Arial" panose="020B0604020202020204" pitchFamily="34" charset="0"/>
                    </a:rPr>
                    <a:t>High Diversity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588F764-FC3C-924B-82D1-110AAB96B755}"/>
                    </a:ext>
                  </a:extLst>
                </p:cNvPr>
                <p:cNvSpPr txBox="1"/>
                <p:nvPr/>
              </p:nvSpPr>
              <p:spPr>
                <a:xfrm>
                  <a:off x="6818164" y="415551"/>
                  <a:ext cx="1120307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w Cen MT" panose="020B0602020104020603" pitchFamily="34" charset="77"/>
                    </a:rPr>
                    <a:t>Low Diversity</a:t>
                  </a: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45D7312-2CED-FB40-8C8B-005A75C38EC9}"/>
                </a:ext>
              </a:extLst>
            </p:cNvPr>
            <p:cNvGrpSpPr/>
            <p:nvPr/>
          </p:nvGrpSpPr>
          <p:grpSpPr>
            <a:xfrm>
              <a:off x="4895970" y="1950104"/>
              <a:ext cx="3244708" cy="639598"/>
              <a:chOff x="5080585" y="1687232"/>
              <a:chExt cx="3244708" cy="63959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AB11220-3D14-9941-90A3-011E47E6C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1328" y="1738501"/>
                <a:ext cx="3120001" cy="540000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98B922-CFD7-0643-9A37-3295057ADDCD}"/>
                  </a:ext>
                </a:extLst>
              </p:cNvPr>
              <p:cNvSpPr/>
              <p:nvPr/>
            </p:nvSpPr>
            <p:spPr>
              <a:xfrm>
                <a:off x="5080585" y="1687232"/>
                <a:ext cx="3244708" cy="6395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78E5014-AC8C-6840-B6E1-4A18F13EA319}"/>
              </a:ext>
            </a:extLst>
          </p:cNvPr>
          <p:cNvGrpSpPr/>
          <p:nvPr/>
        </p:nvGrpSpPr>
        <p:grpSpPr>
          <a:xfrm>
            <a:off x="305569" y="2668952"/>
            <a:ext cx="8657093" cy="1466047"/>
            <a:chOff x="305569" y="2668952"/>
            <a:chExt cx="8657093" cy="14660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938063-DC75-BE4C-928C-89184391D985}"/>
                </a:ext>
              </a:extLst>
            </p:cNvPr>
            <p:cNvSpPr txBox="1"/>
            <p:nvPr/>
          </p:nvSpPr>
          <p:spPr>
            <a:xfrm>
              <a:off x="305569" y="2668952"/>
              <a:ext cx="4572000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000" b="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Haplotype Diversity </a:t>
              </a:r>
              <a:endParaRPr lang="en-GB" sz="2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endParaRPr>
            </a:p>
            <a:p>
              <a:pPr marL="628642" lvl="1" indent="-285750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r>
                <a:rPr lang="en-GB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Represents the measure of uniqueness of a particular haplotype in a given population</a:t>
              </a:r>
              <a:endParaRPr lang="en-GB" sz="15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8689631-C2DE-154E-94E3-CCFF9385D90F}"/>
                </a:ext>
              </a:extLst>
            </p:cNvPr>
            <p:cNvGrpSpPr/>
            <p:nvPr/>
          </p:nvGrpSpPr>
          <p:grpSpPr>
            <a:xfrm>
              <a:off x="4456295" y="3373639"/>
              <a:ext cx="2989068" cy="682227"/>
              <a:chOff x="4813299" y="2776969"/>
              <a:chExt cx="2847557" cy="66365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AEA1283-42F2-4A40-9869-601DFC7BB5F3}"/>
                  </a:ext>
                </a:extLst>
              </p:cNvPr>
              <p:cNvGrpSpPr/>
              <p:nvPr/>
            </p:nvGrpSpPr>
            <p:grpSpPr>
              <a:xfrm>
                <a:off x="4851855" y="2805801"/>
                <a:ext cx="2802965" cy="621666"/>
                <a:chOff x="1620448" y="-1167827"/>
                <a:chExt cx="7989305" cy="1514312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B0A432DF-62F3-A648-A73B-917F424BF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20448" y="5270"/>
                  <a:ext cx="2708380" cy="341215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89EFCF2-2637-0647-A5B1-F5DFF9183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20448" y="-596184"/>
                  <a:ext cx="7989305" cy="617475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CB43847-0C1A-2E4E-AA6C-803B601D7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21603" y="-1167827"/>
                  <a:ext cx="4406811" cy="526694"/>
                </a:xfrm>
                <a:prstGeom prst="rect">
                  <a:avLst/>
                </a:prstGeom>
              </p:spPr>
            </p:pic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D57413-37FD-FD4D-9F1E-17586D6D3B0A}"/>
                  </a:ext>
                </a:extLst>
              </p:cNvPr>
              <p:cNvSpPr/>
              <p:nvPr/>
            </p:nvSpPr>
            <p:spPr>
              <a:xfrm>
                <a:off x="4813299" y="2776969"/>
                <a:ext cx="2847557" cy="6636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3924454-67BB-F547-9EDB-637467955641}"/>
                </a:ext>
              </a:extLst>
            </p:cNvPr>
            <p:cNvGrpSpPr/>
            <p:nvPr/>
          </p:nvGrpSpPr>
          <p:grpSpPr>
            <a:xfrm>
              <a:off x="7588568" y="2940603"/>
              <a:ext cx="1374094" cy="1194396"/>
              <a:chOff x="7823214" y="3391095"/>
              <a:chExt cx="1205540" cy="100438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7B28101-9B31-BA47-AD16-1743B6C27BDF}"/>
                  </a:ext>
                </a:extLst>
              </p:cNvPr>
              <p:cNvSpPr/>
              <p:nvPr/>
            </p:nvSpPr>
            <p:spPr>
              <a:xfrm>
                <a:off x="7823214" y="3391095"/>
                <a:ext cx="1205540" cy="10043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B122605-4555-014B-A508-612CAA897A36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31984" y="3407285"/>
                <a:ext cx="1188000" cy="97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109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Genetic Diversity Statistics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BABE83-9B6D-8A41-B202-ADC28D7F0477}"/>
              </a:ext>
            </a:extLst>
          </p:cNvPr>
          <p:cNvSpPr txBox="1">
            <a:spLocks/>
          </p:cNvSpPr>
          <p:nvPr/>
        </p:nvSpPr>
        <p:spPr>
          <a:xfrm>
            <a:off x="18235" y="737624"/>
            <a:ext cx="3777342" cy="369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Nucleotide Diversity (Pi) </a:t>
            </a:r>
            <a:endParaRPr lang="en-GB" sz="1800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77"/>
            </a:endParaRPr>
          </a:p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44E9D-1028-9344-93EA-EF5B566C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39" y="1165680"/>
            <a:ext cx="3149838" cy="2946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426AE-AE56-084F-AABB-F2EAA8FEC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187" y="1091355"/>
            <a:ext cx="3486590" cy="31388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F5708-5AB3-8140-A643-C0BAC2DD1907}"/>
              </a:ext>
            </a:extLst>
          </p:cNvPr>
          <p:cNvSpPr/>
          <p:nvPr/>
        </p:nvSpPr>
        <p:spPr>
          <a:xfrm>
            <a:off x="454227" y="1091355"/>
            <a:ext cx="3257801" cy="31602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0D0986-BE4E-C840-A0AB-093997C3A55F}"/>
              </a:ext>
            </a:extLst>
          </p:cNvPr>
          <p:cNvSpPr txBox="1">
            <a:spLocks/>
          </p:cNvSpPr>
          <p:nvPr/>
        </p:nvSpPr>
        <p:spPr>
          <a:xfrm>
            <a:off x="4060932" y="728651"/>
            <a:ext cx="3777342" cy="369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Haplotype Diversity </a:t>
            </a:r>
            <a:endParaRPr lang="en-GB" sz="1800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77"/>
            </a:endParaRPr>
          </a:p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168A6-6E0B-9441-AFBF-0B523AD3E29E}"/>
              </a:ext>
            </a:extLst>
          </p:cNvPr>
          <p:cNvSpPr/>
          <p:nvPr/>
        </p:nvSpPr>
        <p:spPr>
          <a:xfrm>
            <a:off x="4514316" y="1069939"/>
            <a:ext cx="3756333" cy="31602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8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Genetic Differentiation &amp; Divergence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5608E2-AE30-3B49-BD5B-3839405302BE}"/>
              </a:ext>
            </a:extLst>
          </p:cNvPr>
          <p:cNvGrpSpPr/>
          <p:nvPr/>
        </p:nvGrpSpPr>
        <p:grpSpPr>
          <a:xfrm>
            <a:off x="304801" y="726737"/>
            <a:ext cx="8625955" cy="2092587"/>
            <a:chOff x="304801" y="726737"/>
            <a:chExt cx="8625955" cy="2092587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4BABE83-9B6D-8A41-B202-ADC28D7F0477}"/>
                </a:ext>
              </a:extLst>
            </p:cNvPr>
            <p:cNvSpPr txBox="1">
              <a:spLocks/>
            </p:cNvSpPr>
            <p:nvPr/>
          </p:nvSpPr>
          <p:spPr>
            <a:xfrm>
              <a:off x="304801" y="726737"/>
              <a:ext cx="5154303" cy="2092587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500" b="1" kern="1200">
                  <a:solidFill>
                    <a:srgbClr val="1C3D74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GB" sz="1800" b="0" i="1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F</a:t>
              </a:r>
              <a:r>
                <a:rPr lang="en-GB" sz="1800" b="0" baseline="-250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ST </a:t>
              </a:r>
              <a:r>
                <a:rPr lang="en-GB" sz="1800" b="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(Genetic differentiation)</a:t>
              </a:r>
              <a:endParaRPr lang="en-GB" sz="1800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endParaRPr>
            </a:p>
            <a:p>
              <a:pPr marL="628642" lvl="1" indent="-285750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r>
                <a:rPr lang="en-GB" sz="1600" dirty="0"/>
                <a:t>Proportion of total genetic variance contained in a subpopulation relative to the total genetic variance</a:t>
              </a:r>
            </a:p>
            <a:p>
              <a:pPr marL="628642" lvl="1" indent="-285750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endParaRPr 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628642" lvl="1" indent="-285750">
                <a:spcBef>
                  <a:spcPts val="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r>
                <a:rPr lang="en-GB" sz="1600" dirty="0"/>
                <a:t>Population selection influences </a:t>
              </a:r>
              <a:r>
                <a:rPr lang="en-GB" sz="1600" i="1" dirty="0"/>
                <a:t>F</a:t>
              </a:r>
              <a:r>
                <a:rPr lang="en-GB" sz="1600" baseline="-25000" dirty="0"/>
                <a:t>ST</a:t>
              </a:r>
              <a:r>
                <a:rPr lang="en-GB" sz="1600" dirty="0"/>
                <a:t> values, such that closely related groups are indistinguishable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892" lvl="1" indent="0">
                <a:spcBef>
                  <a:spcPts val="0"/>
                </a:spcBef>
                <a:buClr>
                  <a:schemeClr val="accent3">
                    <a:lumMod val="50000"/>
                  </a:schemeClr>
                </a:buClr>
                <a:buNone/>
              </a:pPr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892" lvl="1" indent="0">
                <a:spcBef>
                  <a:spcPts val="0"/>
                </a:spcBef>
                <a:buClr>
                  <a:schemeClr val="accent3">
                    <a:lumMod val="50000"/>
                  </a:schemeClr>
                </a:buClr>
                <a:buNone/>
              </a:pPr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B63B89-F4E5-4A4F-B880-8B47D86211C1}"/>
                </a:ext>
              </a:extLst>
            </p:cNvPr>
            <p:cNvGrpSpPr/>
            <p:nvPr/>
          </p:nvGrpSpPr>
          <p:grpSpPr>
            <a:xfrm>
              <a:off x="5590816" y="1199155"/>
              <a:ext cx="3339940" cy="651416"/>
              <a:chOff x="6013895" y="900083"/>
              <a:chExt cx="3102809" cy="5738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4A67A30-97BC-A64F-B213-2BA05986C247}"/>
                  </a:ext>
                </a:extLst>
              </p:cNvPr>
              <p:cNvGrpSpPr/>
              <p:nvPr/>
            </p:nvGrpSpPr>
            <p:grpSpPr>
              <a:xfrm>
                <a:off x="6041191" y="943782"/>
                <a:ext cx="3060000" cy="472944"/>
                <a:chOff x="-154070" y="-2562697"/>
                <a:chExt cx="9144000" cy="1413152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BED78AD9-BE2A-2943-94BC-F5F794561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54070" y="-1574593"/>
                  <a:ext cx="9144000" cy="425048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F37363B9-8C8E-1043-9499-ACFC02176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54070" y="-2562697"/>
                  <a:ext cx="9144000" cy="934003"/>
                </a:xfrm>
                <a:prstGeom prst="rect">
                  <a:avLst/>
                </a:prstGeom>
              </p:spPr>
            </p:pic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DEEBE21-BE28-D948-9EE9-6553D7CEC62C}"/>
                  </a:ext>
                </a:extLst>
              </p:cNvPr>
              <p:cNvSpPr/>
              <p:nvPr/>
            </p:nvSpPr>
            <p:spPr>
              <a:xfrm>
                <a:off x="6013895" y="900083"/>
                <a:ext cx="3102809" cy="5738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F35364-D584-754B-A631-2B9C1545434B}"/>
              </a:ext>
            </a:extLst>
          </p:cNvPr>
          <p:cNvGrpSpPr/>
          <p:nvPr/>
        </p:nvGrpSpPr>
        <p:grpSpPr>
          <a:xfrm>
            <a:off x="304801" y="2819324"/>
            <a:ext cx="8388824" cy="1246495"/>
            <a:chOff x="304801" y="2819324"/>
            <a:chExt cx="8388824" cy="12464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938063-DC75-BE4C-928C-89184391D985}"/>
                </a:ext>
              </a:extLst>
            </p:cNvPr>
            <p:cNvSpPr txBox="1"/>
            <p:nvPr/>
          </p:nvSpPr>
          <p:spPr>
            <a:xfrm>
              <a:off x="304801" y="2819324"/>
              <a:ext cx="4826757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GB" sz="1800" i="1" dirty="0" err="1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d_</a:t>
              </a:r>
              <a:r>
                <a:rPr lang="en-GB" sz="1800" dirty="0" err="1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XY</a:t>
              </a:r>
              <a:r>
                <a:rPr lang="en-GB" sz="18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 (Divergence)</a:t>
              </a:r>
              <a:endParaRPr lang="en-GB" sz="1800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endParaRPr>
            </a:p>
            <a:p>
              <a:pPr marL="628642" lvl="1" indent="-285750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r>
                <a:rPr lang="en-GB" sz="1600" dirty="0"/>
                <a:t>Within genetic diversity;  the absolute nucleotide divergence between two populations </a:t>
              </a:r>
            </a:p>
            <a:p>
              <a:pPr lvl="1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</a:pPr>
              <a:endParaRPr lang="en-GB" sz="15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FACBF92-AF2D-8B42-9C66-04B3E980C82B}"/>
                </a:ext>
              </a:extLst>
            </p:cNvPr>
            <p:cNvGrpSpPr/>
            <p:nvPr/>
          </p:nvGrpSpPr>
          <p:grpSpPr>
            <a:xfrm>
              <a:off x="5393093" y="2983163"/>
              <a:ext cx="3248383" cy="650404"/>
              <a:chOff x="3284561" y="-2625871"/>
              <a:chExt cx="6096000" cy="12955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331EC5-77CF-774D-8AB4-7FFB7F10E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4561" y="-2625871"/>
                <a:ext cx="6096000" cy="9652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688E174-9FD9-1D46-83C6-F5AD39475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4561" y="-1660552"/>
                <a:ext cx="6096000" cy="330200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846DB1-857D-5F4F-83A7-5EB74157678F}"/>
                </a:ext>
              </a:extLst>
            </p:cNvPr>
            <p:cNvSpPr/>
            <p:nvPr/>
          </p:nvSpPr>
          <p:spPr>
            <a:xfrm>
              <a:off x="5353685" y="2937433"/>
              <a:ext cx="3339940" cy="7737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1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Genetic Differentiation &amp; Divergence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BABE83-9B6D-8A41-B202-ADC28D7F0477}"/>
              </a:ext>
            </a:extLst>
          </p:cNvPr>
          <p:cNvSpPr txBox="1">
            <a:spLocks/>
          </p:cNvSpPr>
          <p:nvPr/>
        </p:nvSpPr>
        <p:spPr>
          <a:xfrm>
            <a:off x="0" y="703452"/>
            <a:ext cx="3048001" cy="409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r>
              <a:rPr lang="en-GB" sz="1800" i="1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F</a:t>
            </a:r>
            <a:r>
              <a:rPr lang="en-GB" sz="1800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ST 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(Genetic differentiation)</a:t>
            </a:r>
            <a:endParaRPr lang="en-GB" sz="1800" baseline="-25000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77"/>
            </a:endParaRPr>
          </a:p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29E543-7054-3D4E-BC38-9AD650D95C6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6496" y="1117569"/>
            <a:ext cx="3569447" cy="313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F9AFA-9A83-2448-AD60-F05C41A4DCA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92953" y="1117569"/>
            <a:ext cx="3564000" cy="31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502C2E-7925-4344-82F6-86888561ACE5}"/>
              </a:ext>
            </a:extLst>
          </p:cNvPr>
          <p:cNvSpPr txBox="1"/>
          <p:nvPr/>
        </p:nvSpPr>
        <p:spPr>
          <a:xfrm>
            <a:off x="4755810" y="6694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sz="1800" i="1" dirty="0" err="1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d_</a:t>
            </a:r>
            <a:r>
              <a:rPr lang="en-GB" sz="1800" dirty="0" err="1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XY</a:t>
            </a:r>
            <a:r>
              <a:rPr lang="en-GB" sz="18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 (Divergence)</a:t>
            </a:r>
            <a:endParaRPr lang="en-GB" sz="1800" baseline="-25000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19DEC6-9DF9-394F-8FFC-CC89724B66C3}"/>
              </a:ext>
            </a:extLst>
          </p:cNvPr>
          <p:cNvSpPr/>
          <p:nvPr/>
        </p:nvSpPr>
        <p:spPr>
          <a:xfrm>
            <a:off x="392953" y="1063496"/>
            <a:ext cx="3744000" cy="32409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16A95-4125-534A-A358-A31D3CAFC7D4}"/>
              </a:ext>
            </a:extLst>
          </p:cNvPr>
          <p:cNvSpPr/>
          <p:nvPr/>
        </p:nvSpPr>
        <p:spPr>
          <a:xfrm>
            <a:off x="4755810" y="1041621"/>
            <a:ext cx="3744000" cy="32409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2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4699" y="123152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Neutrality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008444E-1116-DF4E-B3EE-EEB1B99E97AC}"/>
              </a:ext>
            </a:extLst>
          </p:cNvPr>
          <p:cNvSpPr txBox="1">
            <a:spLocks/>
          </p:cNvSpPr>
          <p:nvPr/>
        </p:nvSpPr>
        <p:spPr>
          <a:xfrm>
            <a:off x="1886989" y="440411"/>
            <a:ext cx="3048001" cy="409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8F499C-53CA-C44B-AE3B-5727C79A98F9}"/>
              </a:ext>
            </a:extLst>
          </p:cNvPr>
          <p:cNvGrpSpPr/>
          <p:nvPr/>
        </p:nvGrpSpPr>
        <p:grpSpPr>
          <a:xfrm>
            <a:off x="182880" y="544768"/>
            <a:ext cx="8766421" cy="3162872"/>
            <a:chOff x="182880" y="544768"/>
            <a:chExt cx="8766421" cy="316287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44BABE83-9B6D-8A41-B202-ADC28D7F0477}"/>
                </a:ext>
              </a:extLst>
            </p:cNvPr>
            <p:cNvSpPr txBox="1">
              <a:spLocks/>
            </p:cNvSpPr>
            <p:nvPr/>
          </p:nvSpPr>
          <p:spPr>
            <a:xfrm>
              <a:off x="182880" y="544768"/>
              <a:ext cx="8766421" cy="145612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500" b="1" kern="1200">
                  <a:solidFill>
                    <a:srgbClr val="1C3D74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GB" sz="1800" b="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Tajima’s D</a:t>
              </a:r>
              <a:endParaRPr lang="en-GB" sz="1800" baseline="-25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endParaRPr>
            </a:p>
            <a:p>
              <a:pPr marL="628642" lvl="1" indent="-285750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r>
                <a:rPr lang="en-GB" sz="1350" dirty="0"/>
                <a:t>The difference between two measures of genetic diversity.</a:t>
              </a:r>
            </a:p>
            <a:p>
              <a:pPr marL="628642" lvl="1" indent="-285750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r>
                <a:rPr lang="en-GB" sz="1350" dirty="0"/>
                <a:t>-VE:  increase in low frequency polymorphisms relative to expectation (population size expansion). </a:t>
              </a:r>
            </a:p>
            <a:p>
              <a:pPr marL="628642" lvl="1" indent="-285750">
                <a:spcBef>
                  <a:spcPts val="600"/>
                </a:spcBef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Ø"/>
              </a:pPr>
              <a:r>
                <a:rPr lang="en-GB" sz="1350" dirty="0"/>
                <a:t>+VE:  decrease in low &amp; high frequency polymorphisms (contraction in population size and/or balancing selection) </a:t>
              </a:r>
              <a:endParaRPr lang="en-US" sz="135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4F72959-8DEB-464D-A1E0-9655879C5385}"/>
                </a:ext>
              </a:extLst>
            </p:cNvPr>
            <p:cNvGrpSpPr/>
            <p:nvPr/>
          </p:nvGrpSpPr>
          <p:grpSpPr>
            <a:xfrm>
              <a:off x="423949" y="1865312"/>
              <a:ext cx="3314721" cy="914403"/>
              <a:chOff x="2324993" y="3104577"/>
              <a:chExt cx="3314721" cy="91440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2754E0D-3042-014F-B330-94E96EFB3DFC}"/>
                  </a:ext>
                </a:extLst>
              </p:cNvPr>
              <p:cNvGrpSpPr/>
              <p:nvPr/>
            </p:nvGrpSpPr>
            <p:grpSpPr>
              <a:xfrm>
                <a:off x="2341418" y="3116270"/>
                <a:ext cx="3270918" cy="902710"/>
                <a:chOff x="2341418" y="3110795"/>
                <a:chExt cx="3270918" cy="902710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F02DDE4-E4BB-2C47-B4DE-B89EA34A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5585" y="3110795"/>
                  <a:ext cx="675800" cy="289562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6BF62BBC-F873-554C-9025-C7BC0B323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55272" y="3385061"/>
                  <a:ext cx="3257063" cy="476322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59B2D6A9-9C8F-DC40-8788-A390791E5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1418" y="3850371"/>
                  <a:ext cx="3270918" cy="163134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1B1D9F7-1240-7A44-84A3-FFC3809BFC79}"/>
                  </a:ext>
                </a:extLst>
              </p:cNvPr>
              <p:cNvSpPr/>
              <p:nvPr/>
            </p:nvSpPr>
            <p:spPr>
              <a:xfrm>
                <a:off x="2324993" y="3104577"/>
                <a:ext cx="3314721" cy="91440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DB57F37-A4AC-8943-B927-FCF4A181641F}"/>
                </a:ext>
              </a:extLst>
            </p:cNvPr>
            <p:cNvGrpSpPr/>
            <p:nvPr/>
          </p:nvGrpSpPr>
          <p:grpSpPr>
            <a:xfrm>
              <a:off x="875204" y="3007623"/>
              <a:ext cx="3871363" cy="700017"/>
              <a:chOff x="1216026" y="3032398"/>
              <a:chExt cx="3871363" cy="70001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5F4895A-C25E-FB48-B341-958549E5EFC4}"/>
                  </a:ext>
                </a:extLst>
              </p:cNvPr>
              <p:cNvGrpSpPr/>
              <p:nvPr/>
            </p:nvGrpSpPr>
            <p:grpSpPr>
              <a:xfrm>
                <a:off x="1265091" y="3103314"/>
                <a:ext cx="3822298" cy="540000"/>
                <a:chOff x="1265091" y="3103314"/>
                <a:chExt cx="3822298" cy="54000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DC107B5F-871C-114F-B198-9C93A1E39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5091" y="3103314"/>
                  <a:ext cx="550800" cy="540000"/>
                </a:xfrm>
                <a:prstGeom prst="rect">
                  <a:avLst/>
                </a:prstGeom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E29758B-01D7-4945-BCBA-E98331AB4273}"/>
                    </a:ext>
                  </a:extLst>
                </p:cNvPr>
                <p:cNvGrpSpPr/>
                <p:nvPr/>
              </p:nvGrpSpPr>
              <p:grpSpPr>
                <a:xfrm>
                  <a:off x="1832805" y="3176371"/>
                  <a:ext cx="3254584" cy="355338"/>
                  <a:chOff x="759228" y="2873569"/>
                  <a:chExt cx="7810500" cy="716609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B3A0FDB8-4597-F943-B40B-B0088E369D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17417" y="3247279"/>
                    <a:ext cx="3314701" cy="342899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E7B362D-1D2C-144C-8737-A7397C7C72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59228" y="2873569"/>
                    <a:ext cx="7810500" cy="4445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9251FE-42D8-0843-8463-A8E80310E2A1}"/>
                  </a:ext>
                </a:extLst>
              </p:cNvPr>
              <p:cNvSpPr/>
              <p:nvPr/>
            </p:nvSpPr>
            <p:spPr>
              <a:xfrm>
                <a:off x="1216026" y="3032398"/>
                <a:ext cx="3871363" cy="70001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2AEE78-7EE9-8046-BA55-D1DB5BF657C6}"/>
              </a:ext>
            </a:extLst>
          </p:cNvPr>
          <p:cNvGrpSpPr/>
          <p:nvPr/>
        </p:nvGrpSpPr>
        <p:grpSpPr>
          <a:xfrm>
            <a:off x="5292958" y="1657972"/>
            <a:ext cx="3077958" cy="2772000"/>
            <a:chOff x="5292958" y="1657972"/>
            <a:chExt cx="3077958" cy="2772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EC9FB8-1DC9-CD42-B9AE-67C2D9E03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8642" y="1683369"/>
              <a:ext cx="2946780" cy="274442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7A4DE1-AEAB-BB40-845E-039065916602}"/>
                </a:ext>
              </a:extLst>
            </p:cNvPr>
            <p:cNvSpPr/>
            <p:nvPr/>
          </p:nvSpPr>
          <p:spPr>
            <a:xfrm>
              <a:off x="5292958" y="1657972"/>
              <a:ext cx="3077958" cy="277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544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Statistical Analysis – PopGenome (</a:t>
            </a:r>
            <a:r>
              <a:rPr lang="en-US" dirty="0" err="1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Rstudio</a:t>
            </a:r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 Demo) 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046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Statistical Analysis – PopGenome 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B390D-C8DB-184F-8D26-E2299D234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546" y="1015240"/>
            <a:ext cx="5815716" cy="31712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8CEA8-0038-A842-A9AA-C72ED5946E0B}"/>
              </a:ext>
            </a:extLst>
          </p:cNvPr>
          <p:cNvSpPr txBox="1">
            <a:spLocks/>
          </p:cNvSpPr>
          <p:nvPr/>
        </p:nvSpPr>
        <p:spPr>
          <a:xfrm>
            <a:off x="0" y="703452"/>
            <a:ext cx="3048001" cy="409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r>
              <a:rPr lang="en-GB" sz="18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Data frame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A14B0-DAFB-0C42-BCA6-A57610B51B1C}"/>
              </a:ext>
            </a:extLst>
          </p:cNvPr>
          <p:cNvSpPr/>
          <p:nvPr/>
        </p:nvSpPr>
        <p:spPr>
          <a:xfrm>
            <a:off x="1427963" y="965363"/>
            <a:ext cx="5903862" cy="3299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8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SNPEuro Web app features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5E7B0-36AC-1E4F-810F-C3F13E185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50" y="673826"/>
            <a:ext cx="6745857" cy="360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Flask Framework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C48379-1BC7-1C47-AD76-015CA445A941}"/>
              </a:ext>
            </a:extLst>
          </p:cNvPr>
          <p:cNvGrpSpPr/>
          <p:nvPr/>
        </p:nvGrpSpPr>
        <p:grpSpPr>
          <a:xfrm>
            <a:off x="1537856" y="1455887"/>
            <a:ext cx="5793970" cy="2169621"/>
            <a:chOff x="1554481" y="1080655"/>
            <a:chExt cx="5793970" cy="21696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19AAFA-6EA5-6649-B71B-62D7A0DE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5935" y="1147097"/>
              <a:ext cx="5727577" cy="19767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F5070F-1412-B942-A428-0ACED67A23A7}"/>
                </a:ext>
              </a:extLst>
            </p:cNvPr>
            <p:cNvSpPr/>
            <p:nvPr/>
          </p:nvSpPr>
          <p:spPr>
            <a:xfrm>
              <a:off x="1554481" y="1080655"/>
              <a:ext cx="5793970" cy="2169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21564D-5F96-3F41-8B8B-3FB6D9568614}"/>
              </a:ext>
            </a:extLst>
          </p:cNvPr>
          <p:cNvSpPr txBox="1">
            <a:spLocks/>
          </p:cNvSpPr>
          <p:nvPr/>
        </p:nvSpPr>
        <p:spPr>
          <a:xfrm>
            <a:off x="2585258" y="919516"/>
            <a:ext cx="3483033" cy="409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r>
              <a:rPr lang="en-GB" sz="2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SNPEuro web app features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30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Flask Framework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4454CA-3B91-6843-8144-FF3544796C3A}"/>
              </a:ext>
            </a:extLst>
          </p:cNvPr>
          <p:cNvGrpSpPr/>
          <p:nvPr/>
        </p:nvGrpSpPr>
        <p:grpSpPr>
          <a:xfrm>
            <a:off x="1703757" y="996698"/>
            <a:ext cx="5546997" cy="3312989"/>
            <a:chOff x="1512565" y="793498"/>
            <a:chExt cx="5546997" cy="33129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B1F48A-D562-4D4C-9F8E-E8EE37012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2565" y="830767"/>
              <a:ext cx="5546997" cy="320168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7B625F-AF30-7643-9D9B-BF798122D67F}"/>
                </a:ext>
              </a:extLst>
            </p:cNvPr>
            <p:cNvSpPr/>
            <p:nvPr/>
          </p:nvSpPr>
          <p:spPr>
            <a:xfrm>
              <a:off x="1512565" y="793498"/>
              <a:ext cx="5546997" cy="3312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B9F45B-C518-F94A-9C25-C6DA73CBACE1}"/>
              </a:ext>
            </a:extLst>
          </p:cNvPr>
          <p:cNvSpPr txBox="1">
            <a:spLocks/>
          </p:cNvSpPr>
          <p:nvPr/>
        </p:nvSpPr>
        <p:spPr>
          <a:xfrm>
            <a:off x="2576946" y="628851"/>
            <a:ext cx="3483033" cy="409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r>
              <a:rPr lang="en-GB" sz="2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SNPEuro web app features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892" lvl="1" indent="0">
              <a:spcBef>
                <a:spcPts val="0"/>
              </a:spcBef>
              <a:buClr>
                <a:schemeClr val="accent3">
                  <a:lumMod val="50000"/>
                </a:schemeClr>
              </a:buClr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50" y="822872"/>
            <a:ext cx="4468403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Population Genomics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D8D864-360F-2945-9677-CB5E5DC37EDF}"/>
              </a:ext>
            </a:extLst>
          </p:cNvPr>
          <p:cNvSpPr txBox="1"/>
          <p:nvPr/>
        </p:nvSpPr>
        <p:spPr>
          <a:xfrm>
            <a:off x="235949" y="925145"/>
            <a:ext cx="42037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Application of ‘genomic technologies’ to understand populations of organisms</a:t>
            </a:r>
          </a:p>
          <a:p>
            <a:pPr>
              <a:buClr>
                <a:schemeClr val="accent3">
                  <a:lumMod val="75000"/>
                </a:schemeClr>
              </a:buClr>
            </a:pPr>
            <a:endParaRPr lang="en-GB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In humans – facilitates how genes (SNPs &amp; alleles) contribute to health &amp; disease risk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Insights for medical intervention on the population frequency of a disease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Phenotypic traits promoting species response to environmental change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1600" b="1" dirty="0">
              <a:latin typeface="Tw Cen MT" panose="020B0602020104020603" pitchFamily="34" charset="77"/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US" sz="1600" b="1" dirty="0">
              <a:latin typeface="Tw Cen MT" panose="020B0602020104020603" pitchFamily="34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207E2C-7C34-6C4F-ADF9-66F321E9BDC1}"/>
              </a:ext>
            </a:extLst>
          </p:cNvPr>
          <p:cNvGrpSpPr/>
          <p:nvPr/>
        </p:nvGrpSpPr>
        <p:grpSpPr>
          <a:xfrm>
            <a:off x="4851114" y="2502776"/>
            <a:ext cx="3212232" cy="1787399"/>
            <a:chOff x="4975804" y="2571749"/>
            <a:chExt cx="2892796" cy="15546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D49BB2-C5DA-5C47-BADE-37175291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5804" y="2572012"/>
              <a:ext cx="2892795" cy="155439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8696C1-BF7D-224F-BC3D-DBFEB6577FD9}"/>
                </a:ext>
              </a:extLst>
            </p:cNvPr>
            <p:cNvSpPr/>
            <p:nvPr/>
          </p:nvSpPr>
          <p:spPr>
            <a:xfrm>
              <a:off x="4975805" y="2571749"/>
              <a:ext cx="2892795" cy="155439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E97975-2D5D-7C4A-996C-8378CEF1AE60}"/>
              </a:ext>
            </a:extLst>
          </p:cNvPr>
          <p:cNvGrpSpPr/>
          <p:nvPr/>
        </p:nvGrpSpPr>
        <p:grpSpPr>
          <a:xfrm>
            <a:off x="5616911" y="356973"/>
            <a:ext cx="3142212" cy="2002828"/>
            <a:chOff x="5697105" y="523539"/>
            <a:chExt cx="2865005" cy="18362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15E212-9C61-6B4E-9172-3DB7377854D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7105" y="523801"/>
              <a:ext cx="2865004" cy="1836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DD3AB9-34D6-0B4E-AA21-A2192A2B46EF}"/>
                </a:ext>
              </a:extLst>
            </p:cNvPr>
            <p:cNvSpPr/>
            <p:nvPr/>
          </p:nvSpPr>
          <p:spPr>
            <a:xfrm>
              <a:off x="5697106" y="523539"/>
              <a:ext cx="2865004" cy="17874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450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SNPEuro Web app (Demo) 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6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Limitations &amp; Future considerations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BF676-70F3-814A-87A3-0075697BFE55}"/>
              </a:ext>
            </a:extLst>
          </p:cNvPr>
          <p:cNvSpPr txBox="1"/>
          <p:nvPr/>
        </p:nvSpPr>
        <p:spPr>
          <a:xfrm>
            <a:off x="320789" y="919346"/>
            <a:ext cx="8502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Large VCFs cannot facilitate some searches – would require truncating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Data packages like SQL could be used – difficult to manipulate data, but simple to query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Plots were stored as JPG files – improvement with </a:t>
            </a:r>
            <a:r>
              <a:rPr lang="en-GB" sz="1600" dirty="0" err="1"/>
              <a:t>plotly</a:t>
            </a:r>
            <a:r>
              <a:rPr lang="en-GB" sz="1600" dirty="0"/>
              <a:t> &amp; made interactive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Improve aesthetics &amp; functionality of webapp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Improve dataset format and visualisations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600" dirty="0"/>
              <a:t>Additional search bar for users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US" sz="1600" b="1" dirty="0">
              <a:latin typeface="Tw Cen MT" panose="020B06020201040206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E9E6E-1A94-5740-BB4F-6F5CB7DC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50" y="2571750"/>
            <a:ext cx="2033572" cy="17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3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80357-64DE-2040-80E8-0F809A0E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31" y="2900480"/>
            <a:ext cx="4368858" cy="6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5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50" y="822872"/>
            <a:ext cx="4468403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Population Genomics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D8D864-360F-2945-9677-CB5E5DC37EDF}"/>
              </a:ext>
            </a:extLst>
          </p:cNvPr>
          <p:cNvSpPr txBox="1"/>
          <p:nvPr/>
        </p:nvSpPr>
        <p:spPr>
          <a:xfrm>
            <a:off x="235949" y="594950"/>
            <a:ext cx="8567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400" dirty="0"/>
              <a:t>Study of genetic composition of populations, distribution &amp; change in;</a:t>
            </a:r>
          </a:p>
          <a:p>
            <a:pPr lvl="1">
              <a:buClr>
                <a:schemeClr val="accent3">
                  <a:lumMod val="75000"/>
                </a:schemeClr>
              </a:buClr>
            </a:pPr>
            <a:r>
              <a:rPr lang="en-GB" sz="1400" dirty="0"/>
              <a:t>genotype &amp; phenotype frequency in relation to natural selection, genetic drift, mutation &amp; gene flow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1400" b="1" dirty="0">
              <a:latin typeface="Tw Cen MT" panose="020B0602020104020603" pitchFamily="34" charset="77"/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US" sz="1400" b="1" dirty="0">
              <a:latin typeface="Tw Cen MT" panose="020B0602020104020603" pitchFamily="34" charset="77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8DDBEA0-CC66-6440-83C5-4C57CCF07852}"/>
              </a:ext>
            </a:extLst>
          </p:cNvPr>
          <p:cNvGrpSpPr/>
          <p:nvPr/>
        </p:nvGrpSpPr>
        <p:grpSpPr>
          <a:xfrm>
            <a:off x="4943521" y="1367904"/>
            <a:ext cx="3743898" cy="2810691"/>
            <a:chOff x="4943521" y="1367904"/>
            <a:chExt cx="3743898" cy="281069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8EF9C3-76D0-2F47-8833-D20B2EC0CC4F}"/>
                </a:ext>
              </a:extLst>
            </p:cNvPr>
            <p:cNvGrpSpPr/>
            <p:nvPr/>
          </p:nvGrpSpPr>
          <p:grpSpPr>
            <a:xfrm>
              <a:off x="5188689" y="1747067"/>
              <a:ext cx="3253562" cy="661206"/>
              <a:chOff x="5156790" y="1747067"/>
              <a:chExt cx="3646967" cy="7914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ECDFD00-3D77-0644-97BF-F18BB0563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6416"/>
              <a:stretch/>
            </p:blipFill>
            <p:spPr>
              <a:xfrm>
                <a:off x="5156791" y="1747067"/>
                <a:ext cx="3646966" cy="69908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9C2716A-16B3-4F4E-86FF-DFAE5CEB51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7918"/>
              <a:stretch/>
            </p:blipFill>
            <p:spPr>
              <a:xfrm>
                <a:off x="5156790" y="2353808"/>
                <a:ext cx="3646967" cy="184687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EAB60D-14FD-0D45-B1CF-F1C2B83BE66C}"/>
                </a:ext>
              </a:extLst>
            </p:cNvPr>
            <p:cNvGrpSpPr/>
            <p:nvPr/>
          </p:nvGrpSpPr>
          <p:grpSpPr>
            <a:xfrm>
              <a:off x="4951818" y="2444070"/>
              <a:ext cx="3727304" cy="1629468"/>
              <a:chOff x="998278" y="2134608"/>
              <a:chExt cx="9144000" cy="362401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5360FB7-CAAE-C74B-9391-5A95388B5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278" y="2134608"/>
                <a:ext cx="9144000" cy="3624018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D011D6B-4801-3446-AEC3-C84714484B54}"/>
                  </a:ext>
                </a:extLst>
              </p:cNvPr>
              <p:cNvSpPr/>
              <p:nvPr/>
            </p:nvSpPr>
            <p:spPr>
              <a:xfrm>
                <a:off x="1308989" y="2294250"/>
                <a:ext cx="478464" cy="4784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BA6B71-5E4B-774B-BBFC-BEC7B8B8C52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8054" y="1408443"/>
              <a:ext cx="3158503" cy="324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9CB0EB-BD26-D64B-BE17-236B142C0EFE}"/>
                </a:ext>
              </a:extLst>
            </p:cNvPr>
            <p:cNvSpPr/>
            <p:nvPr/>
          </p:nvSpPr>
          <p:spPr>
            <a:xfrm>
              <a:off x="4943521" y="1367904"/>
              <a:ext cx="3743898" cy="28106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A2457B-6832-4449-9A41-5C8B15C608F1}"/>
              </a:ext>
            </a:extLst>
          </p:cNvPr>
          <p:cNvGrpSpPr/>
          <p:nvPr/>
        </p:nvGrpSpPr>
        <p:grpSpPr>
          <a:xfrm>
            <a:off x="408968" y="1238383"/>
            <a:ext cx="2953423" cy="409923"/>
            <a:chOff x="381895" y="1323153"/>
            <a:chExt cx="3636593" cy="5013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E8BB68-C5F8-AC45-AEB1-387D9B246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581" y="1383501"/>
              <a:ext cx="3487479" cy="40438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1D40A5-6FBB-3D49-A288-F8BB1A991C14}"/>
                </a:ext>
              </a:extLst>
            </p:cNvPr>
            <p:cNvSpPr/>
            <p:nvPr/>
          </p:nvSpPr>
          <p:spPr>
            <a:xfrm>
              <a:off x="381895" y="1323153"/>
              <a:ext cx="3636593" cy="5013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491A87-C67B-EB4D-BFA7-5DADD37430D8}"/>
              </a:ext>
            </a:extLst>
          </p:cNvPr>
          <p:cNvGrpSpPr/>
          <p:nvPr/>
        </p:nvGrpSpPr>
        <p:grpSpPr>
          <a:xfrm>
            <a:off x="1565896" y="1744702"/>
            <a:ext cx="3041789" cy="456480"/>
            <a:chOff x="711200" y="2006903"/>
            <a:chExt cx="3636594" cy="6294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247C84-9544-8A45-A52B-E9F1E958B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6390" y="2043541"/>
              <a:ext cx="3487482" cy="59278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4CDB00-AD53-4742-82A6-87820462493A}"/>
                </a:ext>
              </a:extLst>
            </p:cNvPr>
            <p:cNvSpPr/>
            <p:nvPr/>
          </p:nvSpPr>
          <p:spPr>
            <a:xfrm>
              <a:off x="711200" y="2006903"/>
              <a:ext cx="3636594" cy="629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2CF0CA-0F8C-6B4F-885F-6BA8F93F9A68}"/>
              </a:ext>
            </a:extLst>
          </p:cNvPr>
          <p:cNvGrpSpPr/>
          <p:nvPr/>
        </p:nvGrpSpPr>
        <p:grpSpPr>
          <a:xfrm>
            <a:off x="1257300" y="3377305"/>
            <a:ext cx="2994548" cy="925997"/>
            <a:chOff x="386783" y="2779647"/>
            <a:chExt cx="3238919" cy="103553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C7BB852-352D-9346-8265-04AF1BF3A2EF}"/>
                </a:ext>
              </a:extLst>
            </p:cNvPr>
            <p:cNvGrpSpPr/>
            <p:nvPr/>
          </p:nvGrpSpPr>
          <p:grpSpPr>
            <a:xfrm>
              <a:off x="439948" y="2811525"/>
              <a:ext cx="3096001" cy="967301"/>
              <a:chOff x="-2687047" y="-1371834"/>
              <a:chExt cx="8624549" cy="272905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315DEBF-E1A4-E842-8666-E6AC7860CE04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1345" y="-1371834"/>
                <a:ext cx="2807992" cy="40626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9E9511B-8753-A04B-9CF0-3F98775C4566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687047" y="-930286"/>
                <a:ext cx="8624549" cy="1625071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3317091-9B55-3D4D-A9FC-44106348EF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627809" y="747814"/>
                <a:ext cx="8524261" cy="609402"/>
              </a:xfrm>
              <a:prstGeom prst="rect">
                <a:avLst/>
              </a:prstGeom>
            </p:spPr>
          </p:pic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61C285-A7C8-814D-81ED-D7D418A2C9E1}"/>
                </a:ext>
              </a:extLst>
            </p:cNvPr>
            <p:cNvSpPr/>
            <p:nvPr/>
          </p:nvSpPr>
          <p:spPr>
            <a:xfrm>
              <a:off x="386783" y="2779647"/>
              <a:ext cx="3238919" cy="1035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94ADD6-E2D8-434D-B502-B5CF6840EB0E}"/>
              </a:ext>
            </a:extLst>
          </p:cNvPr>
          <p:cNvGrpSpPr/>
          <p:nvPr/>
        </p:nvGrpSpPr>
        <p:grpSpPr>
          <a:xfrm>
            <a:off x="283461" y="2299546"/>
            <a:ext cx="3005523" cy="972000"/>
            <a:chOff x="141714" y="2331588"/>
            <a:chExt cx="3080539" cy="106723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D5ABB3D-3746-4C43-BAC4-99D95B92210F}"/>
                </a:ext>
              </a:extLst>
            </p:cNvPr>
            <p:cNvGrpSpPr/>
            <p:nvPr/>
          </p:nvGrpSpPr>
          <p:grpSpPr>
            <a:xfrm>
              <a:off x="195114" y="2377302"/>
              <a:ext cx="2995558" cy="1009604"/>
              <a:chOff x="828099" y="3116289"/>
              <a:chExt cx="2995558" cy="1009604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63198E8-AA24-7147-9931-196A0B5AAE94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984" y="3116289"/>
                <a:ext cx="2953423" cy="103483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A7F4807-4E1A-9145-B6AA-0F28C7637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8100" y="3228237"/>
                <a:ext cx="2995557" cy="453391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465997D-A708-0446-897A-88EC3B3F6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8099" y="3672502"/>
                <a:ext cx="2452734" cy="453391"/>
              </a:xfrm>
              <a:prstGeom prst="rect">
                <a:avLst/>
              </a:prstGeom>
            </p:spPr>
          </p:pic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A77D72-AC03-004A-B383-519CA3F3B6D4}"/>
                </a:ext>
              </a:extLst>
            </p:cNvPr>
            <p:cNvSpPr/>
            <p:nvPr/>
          </p:nvSpPr>
          <p:spPr>
            <a:xfrm>
              <a:off x="141714" y="2331588"/>
              <a:ext cx="3080539" cy="1067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576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SNPEuro Portal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E5BD24-CFC6-0444-ABF6-ED0018C9D8FE}"/>
              </a:ext>
            </a:extLst>
          </p:cNvPr>
          <p:cNvGrpSpPr/>
          <p:nvPr/>
        </p:nvGrpSpPr>
        <p:grpSpPr>
          <a:xfrm>
            <a:off x="2743201" y="672586"/>
            <a:ext cx="3528000" cy="1800000"/>
            <a:chOff x="2501152" y="768449"/>
            <a:chExt cx="3944471" cy="19071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7D76B2-8A7F-BA41-A4E1-265026935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152" y="768450"/>
              <a:ext cx="3944471" cy="19071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BE22661-A42C-FD4F-8919-4D32CAA87961}"/>
                </a:ext>
              </a:extLst>
            </p:cNvPr>
            <p:cNvSpPr/>
            <p:nvPr/>
          </p:nvSpPr>
          <p:spPr>
            <a:xfrm>
              <a:off x="2501152" y="768449"/>
              <a:ext cx="3944471" cy="19071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D4FD744-5560-2846-A441-9C9EA7F1A695}"/>
              </a:ext>
            </a:extLst>
          </p:cNvPr>
          <p:cNvSpPr txBox="1"/>
          <p:nvPr/>
        </p:nvSpPr>
        <p:spPr>
          <a:xfrm>
            <a:off x="933074" y="2564080"/>
            <a:ext cx="82826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400" dirty="0"/>
              <a:t>Web app where SNP information is available relative to European populations;</a:t>
            </a:r>
          </a:p>
          <a:p>
            <a:pPr>
              <a:buClr>
                <a:schemeClr val="accent3">
                  <a:lumMod val="75000"/>
                </a:schemeClr>
              </a:buClr>
            </a:pPr>
            <a:r>
              <a:rPr lang="en-GB" sz="1400" dirty="0"/>
              <a:t>		             </a:t>
            </a:r>
            <a:r>
              <a:rPr lang="en-GB" sz="1400" i="1" dirty="0"/>
              <a:t>British, CEPH, Finnish, Iberian &amp; </a:t>
            </a:r>
            <a:r>
              <a:rPr lang="en-GB" sz="1400" i="1" dirty="0" err="1"/>
              <a:t>Toscani</a:t>
            </a:r>
            <a:endParaRPr lang="en-GB" sz="1400" i="1" dirty="0"/>
          </a:p>
          <a:p>
            <a:pPr>
              <a:buClr>
                <a:schemeClr val="accent3">
                  <a:lumMod val="75000"/>
                </a:schemeClr>
              </a:buClr>
            </a:pPr>
            <a:endParaRPr lang="en-GB" sz="8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400" dirty="0"/>
              <a:t>Search features are linked to a curated dataset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8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400" dirty="0"/>
              <a:t>Information with genotype &amp; allele frequencies provided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8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400" dirty="0"/>
              <a:t>Statistical analyses within population for multiple SNPs displayed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GB" sz="8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400" dirty="0"/>
              <a:t>Data visualised graphically within 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152427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Software Architecture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A01031-0277-2842-BA8F-BF916AE11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4" y="585806"/>
            <a:ext cx="7950711" cy="38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80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Integration of software components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2F711-9347-B946-8508-B9FD9542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72" y="684024"/>
            <a:ext cx="7764856" cy="35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Data extraction &amp; wrangling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7A84D-789D-E241-9EF7-934E82A3A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82"/>
          <a:stretch/>
        </p:blipFill>
        <p:spPr>
          <a:xfrm>
            <a:off x="389018" y="826540"/>
            <a:ext cx="1526992" cy="33426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D941E-5ABF-6A47-978B-46CDA819B4A7}"/>
              </a:ext>
            </a:extLst>
          </p:cNvPr>
          <p:cNvGrpSpPr/>
          <p:nvPr/>
        </p:nvGrpSpPr>
        <p:grpSpPr>
          <a:xfrm>
            <a:off x="4369361" y="2241755"/>
            <a:ext cx="2994548" cy="659990"/>
            <a:chOff x="2519353" y="1614701"/>
            <a:chExt cx="2994548" cy="6599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F3EA64-1516-AD48-A6E3-553CCA1E6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0378" y="1631990"/>
              <a:ext cx="2973523" cy="6427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7F88D2-9FD6-1F48-8998-E7AE9972FCFC}"/>
                </a:ext>
              </a:extLst>
            </p:cNvPr>
            <p:cNvSpPr/>
            <p:nvPr/>
          </p:nvSpPr>
          <p:spPr>
            <a:xfrm>
              <a:off x="2519353" y="1614701"/>
              <a:ext cx="2994548" cy="659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FCAD94-D7C9-F549-890E-F3F56CAA790E}"/>
              </a:ext>
            </a:extLst>
          </p:cNvPr>
          <p:cNvGrpSpPr/>
          <p:nvPr/>
        </p:nvGrpSpPr>
        <p:grpSpPr>
          <a:xfrm>
            <a:off x="5252254" y="3129216"/>
            <a:ext cx="3311738" cy="925997"/>
            <a:chOff x="1782776" y="2697641"/>
            <a:chExt cx="3311738" cy="9259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BE5E7B-2600-0A49-A95B-F7BE094AC149}"/>
                </a:ext>
              </a:extLst>
            </p:cNvPr>
            <p:cNvGrpSpPr/>
            <p:nvPr/>
          </p:nvGrpSpPr>
          <p:grpSpPr>
            <a:xfrm>
              <a:off x="1782776" y="2731920"/>
              <a:ext cx="3311738" cy="876810"/>
              <a:chOff x="1782776" y="2731920"/>
              <a:chExt cx="3311738" cy="8768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6673E43-FAF8-AF4C-8E91-3555AA8D6EF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3400" y="2731920"/>
                <a:ext cx="3240000" cy="180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0214EC-C592-554D-8CB6-15E4CD8D0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2776" y="2905275"/>
                <a:ext cx="3311738" cy="44855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076BED6-BA78-A64D-88EE-965FD2CFD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6525" y="3348347"/>
                <a:ext cx="3240000" cy="260383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9DD80E-D93E-AF48-BD3B-4FE32DD316DC}"/>
                </a:ext>
              </a:extLst>
            </p:cNvPr>
            <p:cNvSpPr/>
            <p:nvPr/>
          </p:nvSpPr>
          <p:spPr>
            <a:xfrm>
              <a:off x="1782776" y="2697641"/>
              <a:ext cx="3260624" cy="9259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1A7FDC-6404-F74B-8615-165990F45F83}"/>
              </a:ext>
            </a:extLst>
          </p:cNvPr>
          <p:cNvSpPr txBox="1"/>
          <p:nvPr/>
        </p:nvSpPr>
        <p:spPr>
          <a:xfrm>
            <a:off x="2319973" y="1371778"/>
            <a:ext cx="1764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1600" dirty="0"/>
              <a:t>VCF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US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1600" dirty="0"/>
              <a:t>JSON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US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1600" dirty="0" err="1"/>
              <a:t>BCFTools</a:t>
            </a:r>
            <a:endParaRPr lang="en-US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US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1600" dirty="0"/>
              <a:t>Plink2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endParaRPr lang="en-US" sz="1600" dirty="0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1600" dirty="0" err="1"/>
              <a:t>easy.entrez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73158-1465-E346-9CA0-AD1BD107DBFF}"/>
              </a:ext>
            </a:extLst>
          </p:cNvPr>
          <p:cNvSpPr txBox="1"/>
          <p:nvPr/>
        </p:nvSpPr>
        <p:spPr>
          <a:xfrm>
            <a:off x="2299816" y="920159"/>
            <a:ext cx="1491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Technologies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3FB865-CCFD-E64A-A0D6-37298BD575BF}"/>
              </a:ext>
            </a:extLst>
          </p:cNvPr>
          <p:cNvGrpSpPr/>
          <p:nvPr/>
        </p:nvGrpSpPr>
        <p:grpSpPr>
          <a:xfrm>
            <a:off x="4804133" y="826540"/>
            <a:ext cx="2973523" cy="1226774"/>
            <a:chOff x="4233879" y="836381"/>
            <a:chExt cx="2973523" cy="122677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21C122-5861-1842-84AD-FED315517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3879" y="1093354"/>
              <a:ext cx="2973523" cy="96980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91C844-9EE9-524E-BFC7-FFE3B7C7428A}"/>
                </a:ext>
              </a:extLst>
            </p:cNvPr>
            <p:cNvSpPr txBox="1"/>
            <p:nvPr/>
          </p:nvSpPr>
          <p:spPr>
            <a:xfrm>
              <a:off x="4233879" y="836381"/>
              <a:ext cx="2220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2060"/>
                  </a:solidFill>
                  <a:latin typeface="Tw Cen MT" panose="020B0602020104020603" pitchFamily="34" charset="77"/>
                </a:rPr>
                <a:t>.JSON format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42776C-A99D-F04F-B5A3-68095213A35D}"/>
                </a:ext>
              </a:extLst>
            </p:cNvPr>
            <p:cNvSpPr/>
            <p:nvPr/>
          </p:nvSpPr>
          <p:spPr>
            <a:xfrm>
              <a:off x="4288539" y="1144722"/>
              <a:ext cx="2834351" cy="8692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848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Data curation &amp; manipulation 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953B0-5FA8-8045-B31B-C31B1CD7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66"/>
          <a:stretch/>
        </p:blipFill>
        <p:spPr>
          <a:xfrm>
            <a:off x="3236542" y="2019942"/>
            <a:ext cx="1673143" cy="1993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607C82-D6FE-114D-B91E-4EE3DC15032D}"/>
              </a:ext>
            </a:extLst>
          </p:cNvPr>
          <p:cNvSpPr txBox="1"/>
          <p:nvPr/>
        </p:nvSpPr>
        <p:spPr>
          <a:xfrm rot="16200000">
            <a:off x="1640245" y="1887806"/>
            <a:ext cx="2832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Positions for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rsIDs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1D7C5-CB52-7E42-AA13-82DBE2ADA87B}"/>
              </a:ext>
            </a:extLst>
          </p:cNvPr>
          <p:cNvSpPr txBox="1"/>
          <p:nvPr/>
        </p:nvSpPr>
        <p:spPr>
          <a:xfrm rot="16200000">
            <a:off x="-770916" y="1629136"/>
            <a:ext cx="2832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Genes &amp;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rsIDs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Tw Cen MT" panose="020B0602020104020603" pitchFamily="34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F3B01-9C25-EB48-96B0-57935FEE7BC3}"/>
              </a:ext>
            </a:extLst>
          </p:cNvPr>
          <p:cNvGrpSpPr/>
          <p:nvPr/>
        </p:nvGrpSpPr>
        <p:grpSpPr>
          <a:xfrm>
            <a:off x="312060" y="567779"/>
            <a:ext cx="4630043" cy="1271275"/>
            <a:chOff x="283984" y="653012"/>
            <a:chExt cx="4630043" cy="12712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E7822C-E248-0748-9BD2-9CE331EA6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31" t="3193" r="1137"/>
            <a:stretch/>
          </p:blipFill>
          <p:spPr>
            <a:xfrm>
              <a:off x="353785" y="976177"/>
              <a:ext cx="4490441" cy="91707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C5B31B-E7D1-B742-9E41-ED655C58CF81}"/>
                </a:ext>
              </a:extLst>
            </p:cNvPr>
            <p:cNvSpPr txBox="1"/>
            <p:nvPr/>
          </p:nvSpPr>
          <p:spPr>
            <a:xfrm>
              <a:off x="283984" y="653012"/>
              <a:ext cx="2832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Tw Cen MT" panose="020B0602020104020603" pitchFamily="34" charset="77"/>
                </a:rPr>
                <a:t>Allele frequency &amp; Genotype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10E12-75B0-5644-A92A-F61C51E3F403}"/>
                </a:ext>
              </a:extLst>
            </p:cNvPr>
            <p:cNvSpPr/>
            <p:nvPr/>
          </p:nvSpPr>
          <p:spPr>
            <a:xfrm>
              <a:off x="346428" y="952287"/>
              <a:ext cx="4567599" cy="97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52AFB2-98B4-9249-9D93-6F02C63B750B}"/>
              </a:ext>
            </a:extLst>
          </p:cNvPr>
          <p:cNvGrpSpPr/>
          <p:nvPr/>
        </p:nvGrpSpPr>
        <p:grpSpPr>
          <a:xfrm>
            <a:off x="711200" y="1968483"/>
            <a:ext cx="1819032" cy="2448000"/>
            <a:chOff x="2277539" y="1968483"/>
            <a:chExt cx="1819032" cy="244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5F0A57-8A8F-354C-991F-9D7CD3B9D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4629"/>
            <a:stretch/>
          </p:blipFill>
          <p:spPr>
            <a:xfrm>
              <a:off x="2277539" y="1996680"/>
              <a:ext cx="1819032" cy="240647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03BDE6-A25D-A948-B966-A9677713F022}"/>
                </a:ext>
              </a:extLst>
            </p:cNvPr>
            <p:cNvSpPr/>
            <p:nvPr/>
          </p:nvSpPr>
          <p:spPr>
            <a:xfrm>
              <a:off x="2389579" y="1968483"/>
              <a:ext cx="1706992" cy="244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34FB663-1584-4F4B-9FC6-AC6316338B58}"/>
              </a:ext>
            </a:extLst>
          </p:cNvPr>
          <p:cNvSpPr/>
          <p:nvPr/>
        </p:nvSpPr>
        <p:spPr>
          <a:xfrm>
            <a:off x="3224464" y="1968483"/>
            <a:ext cx="1706992" cy="2095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51B76F-4C8A-D645-B24B-43ECCA422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25" r="6535"/>
          <a:stretch/>
        </p:blipFill>
        <p:spPr>
          <a:xfrm>
            <a:off x="5734545" y="1968483"/>
            <a:ext cx="1248229" cy="19984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F142CA-3E4E-FD43-A385-F34B75742601}"/>
              </a:ext>
            </a:extLst>
          </p:cNvPr>
          <p:cNvSpPr txBox="1"/>
          <p:nvPr/>
        </p:nvSpPr>
        <p:spPr>
          <a:xfrm rot="16200000">
            <a:off x="4116451" y="2426056"/>
            <a:ext cx="2832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Gene Names &amp; Aliases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4C6567-83B8-E44B-BFE4-6DBBFFA19F84}"/>
              </a:ext>
            </a:extLst>
          </p:cNvPr>
          <p:cNvSpPr/>
          <p:nvPr/>
        </p:nvSpPr>
        <p:spPr>
          <a:xfrm>
            <a:off x="5712762" y="1968482"/>
            <a:ext cx="1333920" cy="2095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9267A6-E43E-954B-9AEE-0CDBAB9C7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936009">
            <a:off x="6843546" y="2211526"/>
            <a:ext cx="1186452" cy="762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9E9C20-69ED-5244-AAB7-CEAAFEDF8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80058" flipV="1">
            <a:off x="4909350" y="911593"/>
            <a:ext cx="1422400" cy="482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724AA9-C6ED-2D4B-BE70-44B078FE05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611" r="3788"/>
          <a:stretch/>
        </p:blipFill>
        <p:spPr>
          <a:xfrm>
            <a:off x="6461017" y="1033592"/>
            <a:ext cx="1951509" cy="7091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F57651-D140-CF48-AAB0-60C57D6D916B}"/>
              </a:ext>
            </a:extLst>
          </p:cNvPr>
          <p:cNvSpPr/>
          <p:nvPr/>
        </p:nvSpPr>
        <p:spPr>
          <a:xfrm>
            <a:off x="6435985" y="954064"/>
            <a:ext cx="2085853" cy="839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7FBC9A-7108-7048-9E5D-21DE5F7DF828}"/>
              </a:ext>
            </a:extLst>
          </p:cNvPr>
          <p:cNvSpPr txBox="1"/>
          <p:nvPr/>
        </p:nvSpPr>
        <p:spPr>
          <a:xfrm>
            <a:off x="6808499" y="649050"/>
            <a:ext cx="2832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w Cen MT" panose="020B0602020104020603" pitchFamily="34" charset="77"/>
              </a:rPr>
              <a:t>Data Output</a:t>
            </a:r>
          </a:p>
        </p:txBody>
      </p:sp>
    </p:spTree>
    <p:extLst>
      <p:ext uri="{BB962C8B-B14F-4D97-AF65-F5344CB8AC3E}">
        <p14:creationId xmlns:p14="http://schemas.microsoft.com/office/powerpoint/2010/main" val="222882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1CC4DE-1E73-F24D-84DD-27B8A0E0B2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5949" y="185027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n>
                  <a:solidFill>
                    <a:srgbClr val="1C3D74"/>
                  </a:solidFill>
                </a:ln>
                <a:gradFill>
                  <a:gsLst>
                    <a:gs pos="12000">
                      <a:srgbClr val="1C3D74"/>
                    </a:gs>
                    <a:gs pos="100000">
                      <a:srgbClr val="2DB8C5"/>
                    </a:gs>
                  </a:gsLst>
                  <a:lin ang="19800000" scaled="0"/>
                </a:gradFill>
                <a:latin typeface="Century Gothic" panose="020B0502020202020204" pitchFamily="34" charset="0"/>
              </a:rPr>
              <a:t>Statistical Tests</a:t>
            </a:r>
          </a:p>
          <a:p>
            <a:endParaRPr lang="en-US" dirty="0">
              <a:ln>
                <a:solidFill>
                  <a:srgbClr val="1C3D74"/>
                </a:solidFill>
              </a:ln>
              <a:gradFill>
                <a:gsLst>
                  <a:gs pos="12000">
                    <a:srgbClr val="1C3D74"/>
                  </a:gs>
                  <a:gs pos="100000">
                    <a:srgbClr val="2DB8C5"/>
                  </a:gs>
                </a:gsLst>
                <a:lin ang="19800000" scaled="0"/>
              </a:gradFill>
              <a:latin typeface="Century Gothic" panose="020B0502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0B497E-EC5B-1142-A209-F45656008D97}"/>
              </a:ext>
            </a:extLst>
          </p:cNvPr>
          <p:cNvGrpSpPr/>
          <p:nvPr/>
        </p:nvGrpSpPr>
        <p:grpSpPr>
          <a:xfrm>
            <a:off x="352490" y="838058"/>
            <a:ext cx="4203699" cy="1600438"/>
            <a:chOff x="352490" y="838058"/>
            <a:chExt cx="4203699" cy="16004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69909C-AEA5-8947-87E9-FC799BFA9960}"/>
                </a:ext>
              </a:extLst>
            </p:cNvPr>
            <p:cNvSpPr txBox="1"/>
            <p:nvPr/>
          </p:nvSpPr>
          <p:spPr>
            <a:xfrm>
              <a:off x="352490" y="838058"/>
              <a:ext cx="420369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3">
                    <a:lumMod val="75000"/>
                  </a:schemeClr>
                </a:buClr>
              </a:pPr>
              <a:endParaRPr lang="en-GB" sz="2000" b="1" dirty="0"/>
            </a:p>
            <a:p>
              <a:pPr>
                <a:buClr>
                  <a:schemeClr val="accent3">
                    <a:lumMod val="75000"/>
                  </a:schemeClr>
                </a:buClr>
              </a:pPr>
              <a:endParaRPr lang="en-GB" sz="2000" b="1" dirty="0"/>
            </a:p>
            <a:p>
              <a:pPr>
                <a:buClr>
                  <a:schemeClr val="accent3">
                    <a:lumMod val="75000"/>
                  </a:schemeClr>
                </a:buClr>
              </a:pPr>
              <a:r>
                <a:rPr lang="en-GB" sz="1600" dirty="0"/>
                <a:t>           	</a:t>
              </a:r>
              <a:r>
                <a:rPr lang="en-GB" sz="1600" dirty="0" err="1"/>
                <a:t>Rstudio</a:t>
              </a:r>
              <a:endParaRPr lang="en-GB" sz="1600" dirty="0"/>
            </a:p>
            <a:p>
              <a:pPr>
                <a:buClr>
                  <a:schemeClr val="accent3">
                    <a:lumMod val="75000"/>
                  </a:schemeClr>
                </a:buClr>
              </a:pPr>
              <a:endParaRPr lang="en-GB" sz="1000" dirty="0"/>
            </a:p>
            <a:p>
              <a:pPr>
                <a:buClr>
                  <a:schemeClr val="accent3">
                    <a:lumMod val="75000"/>
                  </a:schemeClr>
                </a:buClr>
              </a:pPr>
              <a:r>
                <a:rPr lang="en-GB" sz="1600" dirty="0"/>
                <a:t>	rpy2 – bridge for R &amp; Python</a:t>
              </a:r>
            </a:p>
            <a:p>
              <a:pPr>
                <a:buClr>
                  <a:schemeClr val="accent3">
                    <a:lumMod val="75000"/>
                  </a:schemeClr>
                </a:buClr>
              </a:pPr>
              <a:endParaRPr lang="en-GB" sz="1600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93FCD97-6F04-D64A-8B11-C04E227EE60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636" y="1454631"/>
              <a:ext cx="360000" cy="324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CF4C1F-A03E-3E4F-AE17-49C761E5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600" y="1878176"/>
              <a:ext cx="360001" cy="3600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5CCF9A-F417-4940-BC3E-9A452F6584F2}"/>
              </a:ext>
            </a:extLst>
          </p:cNvPr>
          <p:cNvSpPr txBox="1"/>
          <p:nvPr/>
        </p:nvSpPr>
        <p:spPr>
          <a:xfrm>
            <a:off x="368298" y="2372984"/>
            <a:ext cx="4203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>
                  <a:lumMod val="75000"/>
                </a:schemeClr>
              </a:buClr>
            </a:pPr>
            <a:endParaRPr lang="en-GB" sz="1500" dirty="0"/>
          </a:p>
          <a:p>
            <a:pPr marL="628642" lvl="1" indent="-285750"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Package for population genomic analyses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42" lvl="1" indent="-285750"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Includes diversity, neutrality and polymorphisms statistics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42" lvl="1" indent="-285750"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Applied to whole genome SNP data</a:t>
            </a:r>
          </a:p>
          <a:p>
            <a:pPr>
              <a:buClr>
                <a:schemeClr val="accent3">
                  <a:lumMod val="75000"/>
                </a:schemeClr>
              </a:buClr>
            </a:pPr>
            <a:endParaRPr lang="en-GB" sz="15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4EF09B-B175-3B49-9133-E00055A2EB03}"/>
              </a:ext>
            </a:extLst>
          </p:cNvPr>
          <p:cNvGrpSpPr/>
          <p:nvPr/>
        </p:nvGrpSpPr>
        <p:grpSpPr>
          <a:xfrm>
            <a:off x="500141" y="328578"/>
            <a:ext cx="7816983" cy="3933551"/>
            <a:chOff x="500141" y="328578"/>
            <a:chExt cx="7816983" cy="39335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C0285B-24B6-2E41-971B-C54760CF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997" y="328578"/>
              <a:ext cx="3745127" cy="393355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BA7DEA-0C99-E64B-984E-8073265106C5}"/>
                </a:ext>
              </a:extLst>
            </p:cNvPr>
            <p:cNvSpPr txBox="1"/>
            <p:nvPr/>
          </p:nvSpPr>
          <p:spPr>
            <a:xfrm>
              <a:off x="500141" y="776456"/>
              <a:ext cx="4203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3">
                    <a:lumMod val="75000"/>
                  </a:schemeClr>
                </a:buClr>
              </a:pPr>
              <a:r>
                <a:rPr lang="en-GB" sz="2000" b="1" dirty="0" err="1"/>
                <a:t>PopGenome</a:t>
              </a:r>
              <a:r>
                <a:rPr lang="en-GB" sz="2000" b="1" dirty="0"/>
                <a:t> Package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14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1_Custom Design">
  <a:themeElements>
    <a:clrScheme name="Queen Mary">
      <a:dk1>
        <a:sysClr val="windowText" lastClr="000000"/>
      </a:dk1>
      <a:lt1>
        <a:sysClr val="window" lastClr="FFFFFF"/>
      </a:lt1>
      <a:dk2>
        <a:srgbClr val="123181"/>
      </a:dk2>
      <a:lt2>
        <a:srgbClr val="D8D8D8"/>
      </a:lt2>
      <a:accent1>
        <a:srgbClr val="123181"/>
      </a:accent1>
      <a:accent2>
        <a:srgbClr val="792273"/>
      </a:accent2>
      <a:accent3>
        <a:srgbClr val="2DB8C5"/>
      </a:accent3>
      <a:accent4>
        <a:srgbClr val="CDA60C"/>
      </a:accent4>
      <a:accent5>
        <a:srgbClr val="BD1C1C"/>
      </a:accent5>
      <a:accent6>
        <a:srgbClr val="73B82B"/>
      </a:accent6>
      <a:hlink>
        <a:srgbClr val="123181"/>
      </a:hlink>
      <a:folHlink>
        <a:srgbClr val="107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2908</TotalTime>
  <Words>865</Words>
  <Application>Microsoft Macintosh PowerPoint</Application>
  <PresentationFormat>On-screen Show (16:9)</PresentationFormat>
  <Paragraphs>181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4 Text</vt:lpstr>
      <vt:lpstr>Arial</vt:lpstr>
      <vt:lpstr>Avenir Next</vt:lpstr>
      <vt:lpstr>Calibri</vt:lpstr>
      <vt:lpstr>Century Gothic</vt:lpstr>
      <vt:lpstr>Channel 4 Chadwick</vt:lpstr>
      <vt:lpstr>Courier New</vt:lpstr>
      <vt:lpstr>Frutiger 55 Roman</vt:lpstr>
      <vt:lpstr>FS Sally Trial Medium</vt:lpstr>
      <vt:lpstr>Tw Cen MT</vt:lpstr>
      <vt:lpstr>Wingdings</vt:lpstr>
      <vt:lpstr>1_Custom Design</vt:lpstr>
      <vt:lpstr>2_Custom Design</vt:lpstr>
      <vt:lpstr>Vapor Trail</vt:lpstr>
      <vt:lpstr>PowerPoint Presentation</vt:lpstr>
      <vt:lpstr>   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J</dc:creator>
  <cp:lastModifiedBy>Upkar Gill</cp:lastModifiedBy>
  <cp:revision>164</cp:revision>
  <dcterms:created xsi:type="dcterms:W3CDTF">2020-06-18T12:08:25Z</dcterms:created>
  <dcterms:modified xsi:type="dcterms:W3CDTF">2022-03-03T23:58:44Z</dcterms:modified>
</cp:coreProperties>
</file>